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8"/>
  </p:notesMasterIdLst>
  <p:sldIdLst>
    <p:sldId id="256" r:id="rId2"/>
    <p:sldId id="257" r:id="rId3"/>
    <p:sldId id="259" r:id="rId4"/>
    <p:sldId id="260" r:id="rId5"/>
    <p:sldId id="261" r:id="rId6"/>
    <p:sldId id="262" r:id="rId7"/>
    <p:sldId id="263" r:id="rId8"/>
    <p:sldId id="264" r:id="rId9"/>
    <p:sldId id="429" r:id="rId10"/>
    <p:sldId id="411" r:id="rId11"/>
    <p:sldId id="412" r:id="rId12"/>
    <p:sldId id="431" r:id="rId13"/>
    <p:sldId id="413" r:id="rId14"/>
    <p:sldId id="423" r:id="rId15"/>
    <p:sldId id="424" r:id="rId16"/>
    <p:sldId id="425" r:id="rId17"/>
    <p:sldId id="426" r:id="rId18"/>
    <p:sldId id="384" r:id="rId19"/>
    <p:sldId id="386" r:id="rId20"/>
    <p:sldId id="387" r:id="rId21"/>
    <p:sldId id="390" r:id="rId22"/>
    <p:sldId id="438" r:id="rId23"/>
    <p:sldId id="410" r:id="rId24"/>
    <p:sldId id="440" r:id="rId25"/>
    <p:sldId id="415" r:id="rId26"/>
    <p:sldId id="442" r:id="rId27"/>
    <p:sldId id="393" r:id="rId28"/>
    <p:sldId id="394" r:id="rId29"/>
    <p:sldId id="414" r:id="rId30"/>
    <p:sldId id="432" r:id="rId31"/>
    <p:sldId id="430" r:id="rId32"/>
    <p:sldId id="416" r:id="rId33"/>
    <p:sldId id="417" r:id="rId34"/>
    <p:sldId id="418" r:id="rId35"/>
    <p:sldId id="419" r:id="rId36"/>
    <p:sldId id="420" r:id="rId37"/>
    <p:sldId id="421" r:id="rId38"/>
    <p:sldId id="422" r:id="rId39"/>
    <p:sldId id="446" r:id="rId40"/>
    <p:sldId id="447" r:id="rId41"/>
    <p:sldId id="448" r:id="rId42"/>
    <p:sldId id="453" r:id="rId43"/>
    <p:sldId id="449" r:id="rId44"/>
    <p:sldId id="456" r:id="rId45"/>
    <p:sldId id="451" r:id="rId46"/>
    <p:sldId id="454" r:id="rId47"/>
    <p:sldId id="433" r:id="rId48"/>
    <p:sldId id="450" r:id="rId49"/>
    <p:sldId id="452" r:id="rId50"/>
    <p:sldId id="455" r:id="rId51"/>
    <p:sldId id="457" r:id="rId52"/>
    <p:sldId id="458" r:id="rId53"/>
    <p:sldId id="444" r:id="rId54"/>
    <p:sldId id="459" r:id="rId55"/>
    <p:sldId id="496" r:id="rId56"/>
    <p:sldId id="460" r:id="rId57"/>
    <p:sldId id="461" r:id="rId58"/>
    <p:sldId id="267" r:id="rId59"/>
    <p:sldId id="349" r:id="rId60"/>
    <p:sldId id="268" r:id="rId61"/>
    <p:sldId id="352" r:id="rId62"/>
    <p:sldId id="351" r:id="rId63"/>
    <p:sldId id="434" r:id="rId64"/>
    <p:sldId id="353" r:id="rId65"/>
    <p:sldId id="435" r:id="rId66"/>
    <p:sldId id="436" r:id="rId67"/>
    <p:sldId id="441" r:id="rId68"/>
    <p:sldId id="347" r:id="rId69"/>
    <p:sldId id="269" r:id="rId70"/>
    <p:sldId id="270" r:id="rId71"/>
    <p:sldId id="271" r:id="rId72"/>
    <p:sldId id="272" r:id="rId73"/>
    <p:sldId id="273" r:id="rId74"/>
    <p:sldId id="274" r:id="rId75"/>
    <p:sldId id="275" r:id="rId76"/>
    <p:sldId id="276" r:id="rId77"/>
    <p:sldId id="277" r:id="rId78"/>
    <p:sldId id="278" r:id="rId79"/>
    <p:sldId id="279" r:id="rId80"/>
    <p:sldId id="280" r:id="rId81"/>
    <p:sldId id="281" r:id="rId82"/>
    <p:sldId id="282" r:id="rId83"/>
    <p:sldId id="283" r:id="rId84"/>
    <p:sldId id="284" r:id="rId85"/>
    <p:sldId id="285" r:id="rId86"/>
    <p:sldId id="286" r:id="rId87"/>
    <p:sldId id="299" r:id="rId88"/>
    <p:sldId id="300" r:id="rId89"/>
    <p:sldId id="301" r:id="rId90"/>
    <p:sldId id="302" r:id="rId91"/>
    <p:sldId id="303" r:id="rId92"/>
    <p:sldId id="304" r:id="rId93"/>
    <p:sldId id="305" r:id="rId94"/>
    <p:sldId id="306" r:id="rId95"/>
    <p:sldId id="307" r:id="rId96"/>
    <p:sldId id="308" r:id="rId97"/>
    <p:sldId id="309" r:id="rId98"/>
    <p:sldId id="310" r:id="rId99"/>
    <p:sldId id="311" r:id="rId100"/>
    <p:sldId id="312" r:id="rId101"/>
    <p:sldId id="313" r:id="rId102"/>
    <p:sldId id="314" r:id="rId103"/>
    <p:sldId id="315" r:id="rId104"/>
    <p:sldId id="316" r:id="rId105"/>
    <p:sldId id="317" r:id="rId106"/>
    <p:sldId id="318" r:id="rId107"/>
    <p:sldId id="319" r:id="rId108"/>
    <p:sldId id="320" r:id="rId109"/>
    <p:sldId id="324" r:id="rId110"/>
    <p:sldId id="325" r:id="rId111"/>
    <p:sldId id="326" r:id="rId112"/>
    <p:sldId id="327" r:id="rId113"/>
    <p:sldId id="328" r:id="rId114"/>
    <p:sldId id="329" r:id="rId115"/>
    <p:sldId id="330" r:id="rId116"/>
    <p:sldId id="331" r:id="rId117"/>
    <p:sldId id="332" r:id="rId118"/>
    <p:sldId id="333" r:id="rId119"/>
    <p:sldId id="334" r:id="rId120"/>
    <p:sldId id="335" r:id="rId121"/>
    <p:sldId id="336" r:id="rId122"/>
    <p:sldId id="462" r:id="rId123"/>
    <p:sldId id="355" r:id="rId124"/>
    <p:sldId id="463" r:id="rId125"/>
    <p:sldId id="464" r:id="rId126"/>
    <p:sldId id="465" r:id="rId127"/>
    <p:sldId id="466" r:id="rId128"/>
    <p:sldId id="467" r:id="rId129"/>
    <p:sldId id="468" r:id="rId130"/>
    <p:sldId id="477" r:id="rId131"/>
    <p:sldId id="478" r:id="rId132"/>
    <p:sldId id="479" r:id="rId133"/>
    <p:sldId id="480" r:id="rId134"/>
    <p:sldId id="481" r:id="rId135"/>
    <p:sldId id="469" r:id="rId136"/>
    <p:sldId id="470" r:id="rId137"/>
    <p:sldId id="471" r:id="rId138"/>
    <p:sldId id="476" r:id="rId139"/>
    <p:sldId id="472" r:id="rId140"/>
    <p:sldId id="473" r:id="rId141"/>
    <p:sldId id="474" r:id="rId142"/>
    <p:sldId id="475" r:id="rId143"/>
    <p:sldId id="290" r:id="rId144"/>
    <p:sldId id="291" r:id="rId145"/>
    <p:sldId id="292" r:id="rId146"/>
    <p:sldId id="395" r:id="rId147"/>
    <p:sldId id="396" r:id="rId148"/>
    <p:sldId id="397" r:id="rId149"/>
    <p:sldId id="398" r:id="rId150"/>
    <p:sldId id="399" r:id="rId151"/>
    <p:sldId id="401" r:id="rId152"/>
    <p:sldId id="402" r:id="rId153"/>
    <p:sldId id="403" r:id="rId154"/>
    <p:sldId id="404" r:id="rId155"/>
    <p:sldId id="405" r:id="rId156"/>
    <p:sldId id="406" r:id="rId157"/>
    <p:sldId id="407" r:id="rId158"/>
    <p:sldId id="408" r:id="rId159"/>
    <p:sldId id="409" r:id="rId160"/>
    <p:sldId id="298" r:id="rId161"/>
    <p:sldId id="482" r:id="rId162"/>
    <p:sldId id="483" r:id="rId163"/>
    <p:sldId id="484" r:id="rId164"/>
    <p:sldId id="485" r:id="rId165"/>
    <p:sldId id="486" r:id="rId166"/>
    <p:sldId id="487" r:id="rId167"/>
    <p:sldId id="488" r:id="rId168"/>
    <p:sldId id="489" r:id="rId169"/>
    <p:sldId id="490" r:id="rId170"/>
    <p:sldId id="491" r:id="rId171"/>
    <p:sldId id="492" r:id="rId172"/>
    <p:sldId id="493" r:id="rId173"/>
    <p:sldId id="494" r:id="rId174"/>
    <p:sldId id="495" r:id="rId175"/>
    <p:sldId id="497" r:id="rId176"/>
    <p:sldId id="498" r:id="rId177"/>
    <p:sldId id="499" r:id="rId178"/>
    <p:sldId id="500" r:id="rId179"/>
    <p:sldId id="501" r:id="rId180"/>
    <p:sldId id="502" r:id="rId181"/>
    <p:sldId id="503" r:id="rId182"/>
    <p:sldId id="504" r:id="rId183"/>
    <p:sldId id="321" r:id="rId184"/>
    <p:sldId id="322" r:id="rId185"/>
    <p:sldId id="323" r:id="rId186"/>
    <p:sldId id="505" r:id="rId187"/>
    <p:sldId id="506" r:id="rId188"/>
    <p:sldId id="507" r:id="rId189"/>
    <p:sldId id="508" r:id="rId190"/>
    <p:sldId id="509" r:id="rId191"/>
    <p:sldId id="510" r:id="rId192"/>
    <p:sldId id="511" r:id="rId193"/>
    <p:sldId id="512" r:id="rId194"/>
    <p:sldId id="513" r:id="rId195"/>
    <p:sldId id="514" r:id="rId196"/>
    <p:sldId id="346" r:id="rId197"/>
  </p:sldIdLst>
  <p:sldSz cx="9144000" cy="5143500" type="screen16x9"/>
  <p:notesSz cx="6858000" cy="9144000"/>
  <p:embeddedFontLst>
    <p:embeddedFont>
      <p:font typeface="Montserrat" panose="00000500000000000000" pitchFamily="2" charset="0"/>
      <p:regular r:id="rId199"/>
      <p:bold r:id="rId200"/>
      <p:italic r:id="rId201"/>
      <p:boldItalic r:id="rId20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3" roundtripDataSignature="AMtx7mj/DYiqbYah10Fs2h163xeysMYeE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viewProps" Target="viewProps.xml"/><Relationship Id="rId201" Type="http://schemas.openxmlformats.org/officeDocument/2006/relationships/font" Target="fonts/font3.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notesMaster" Target="notesMasters/notesMaster1.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font" Target="fonts/font4.fntdata"/><Relationship Id="rId207"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font" Target="fonts/font1.fntdata"/><Relationship Id="rId203" Type="http://customschemas.google.com/relationships/presentationmetadata" Target="metadata"/><Relationship Id="rId208"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commentAuthors" Target="commen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9" name="Google Shape;46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5" name="Google Shape;545;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1" name="Google Shape;551;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7" name="Google Shape;56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5" name="Google Shape;575;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3" name="Google Shape;583;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1" name="Google Shape;591;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5" name="Google Shape;605;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3" name="Google Shape;613;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1" name="Google Shape;621;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7FBAAA05-70DF-F8A3-CE35-0C72C7A43E6F}"/>
            </a:ext>
          </a:extLst>
        </p:cNvPr>
        <p:cNvGrpSpPr/>
        <p:nvPr/>
      </p:nvGrpSpPr>
      <p:grpSpPr>
        <a:xfrm>
          <a:off x="0" y="0"/>
          <a:ext cx="0" cy="0"/>
          <a:chOff x="0" y="0"/>
          <a:chExt cx="0" cy="0"/>
        </a:xfrm>
      </p:grpSpPr>
      <p:sp>
        <p:nvSpPr>
          <p:cNvPr id="154" name="Google Shape;154;p5:notes">
            <a:extLst>
              <a:ext uri="{FF2B5EF4-FFF2-40B4-BE49-F238E27FC236}">
                <a16:creationId xmlns:a16="http://schemas.microsoft.com/office/drawing/2014/main" id="{7D5D3536-8018-95BA-4E32-B242C7D11D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5:notes">
            <a:extLst>
              <a:ext uri="{FF2B5EF4-FFF2-40B4-BE49-F238E27FC236}">
                <a16:creationId xmlns:a16="http://schemas.microsoft.com/office/drawing/2014/main" id="{21A250D4-C934-4BF2-2D50-B3AB8118BE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633262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7" name="Google Shape;637;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a:extLst>
            <a:ext uri="{FF2B5EF4-FFF2-40B4-BE49-F238E27FC236}">
              <a16:creationId xmlns:a16="http://schemas.microsoft.com/office/drawing/2014/main" id="{8DB9A421-99E5-36B8-FF6B-AE376C9C025E}"/>
            </a:ext>
          </a:extLst>
        </p:cNvPr>
        <p:cNvGrpSpPr/>
        <p:nvPr/>
      </p:nvGrpSpPr>
      <p:grpSpPr>
        <a:xfrm>
          <a:off x="0" y="0"/>
          <a:ext cx="0" cy="0"/>
          <a:chOff x="0" y="0"/>
          <a:chExt cx="0" cy="0"/>
        </a:xfrm>
      </p:grpSpPr>
      <p:sp>
        <p:nvSpPr>
          <p:cNvPr id="598" name="Google Shape;598;p58:notes">
            <a:extLst>
              <a:ext uri="{FF2B5EF4-FFF2-40B4-BE49-F238E27FC236}">
                <a16:creationId xmlns:a16="http://schemas.microsoft.com/office/drawing/2014/main" id="{17EF8814-0FEB-8DCA-5226-8470E8478B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p58:notes">
            <a:extLst>
              <a:ext uri="{FF2B5EF4-FFF2-40B4-BE49-F238E27FC236}">
                <a16:creationId xmlns:a16="http://schemas.microsoft.com/office/drawing/2014/main" id="{40B78F5F-E382-3561-BCCE-C58BE58CF91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2981785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35EF76E8-C3E6-0A94-0E8E-C076E6DDACE0}"/>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7726F0B1-984D-D4A6-4B70-83053A5166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9:notes">
            <a:extLst>
              <a:ext uri="{FF2B5EF4-FFF2-40B4-BE49-F238E27FC236}">
                <a16:creationId xmlns:a16="http://schemas.microsoft.com/office/drawing/2014/main" id="{8568FB25-5012-7B7F-D552-866D02999E6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6051360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A71562CC-FDA3-B1F1-C76D-0189DB09E4B3}"/>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1ECF4B86-B5E6-DC8F-3342-5B556E9178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9:notes">
            <a:extLst>
              <a:ext uri="{FF2B5EF4-FFF2-40B4-BE49-F238E27FC236}">
                <a16:creationId xmlns:a16="http://schemas.microsoft.com/office/drawing/2014/main" id="{C1EB9ADA-8327-21E2-4698-1DA7F9ED63E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0392518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E045CC49-CC33-458C-0D9D-4646405B3549}"/>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284CD4B2-AEF7-D67A-266F-CB20EDF12F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9:notes">
            <a:extLst>
              <a:ext uri="{FF2B5EF4-FFF2-40B4-BE49-F238E27FC236}">
                <a16:creationId xmlns:a16="http://schemas.microsoft.com/office/drawing/2014/main" id="{A80469A4-E8A9-3871-AB4F-DB74AB254B8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2242861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242F7C8D-E82D-45FF-727C-0270F6DBCA1E}"/>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AEB5AFB3-17DD-37CF-0B15-C2C7273153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9:notes">
            <a:extLst>
              <a:ext uri="{FF2B5EF4-FFF2-40B4-BE49-F238E27FC236}">
                <a16:creationId xmlns:a16="http://schemas.microsoft.com/office/drawing/2014/main" id="{D4D039A1-D4B6-F010-9340-04012CE0A63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1537559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a:extLst>
            <a:ext uri="{FF2B5EF4-FFF2-40B4-BE49-F238E27FC236}">
              <a16:creationId xmlns:a16="http://schemas.microsoft.com/office/drawing/2014/main" id="{5A4AE906-6A12-1067-2D4A-374B616BF780}"/>
            </a:ext>
          </a:extLst>
        </p:cNvPr>
        <p:cNvGrpSpPr/>
        <p:nvPr/>
      </p:nvGrpSpPr>
      <p:grpSpPr>
        <a:xfrm>
          <a:off x="0" y="0"/>
          <a:ext cx="0" cy="0"/>
          <a:chOff x="0" y="0"/>
          <a:chExt cx="0" cy="0"/>
        </a:xfrm>
      </p:grpSpPr>
      <p:sp>
        <p:nvSpPr>
          <p:cNvPr id="598" name="Google Shape;598;p58:notes">
            <a:extLst>
              <a:ext uri="{FF2B5EF4-FFF2-40B4-BE49-F238E27FC236}">
                <a16:creationId xmlns:a16="http://schemas.microsoft.com/office/drawing/2014/main" id="{89FA175D-1B64-08F6-D72D-1C2ED6B6A0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p58:notes">
            <a:extLst>
              <a:ext uri="{FF2B5EF4-FFF2-40B4-BE49-F238E27FC236}">
                <a16:creationId xmlns:a16="http://schemas.microsoft.com/office/drawing/2014/main" id="{84C7F3EC-4733-0F46-87B1-828BACEB621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8541183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D43B089E-3204-7F11-08BE-240B6C7AFD45}"/>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08337118-CCD2-3AFA-C09F-AA9DB41250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9:notes">
            <a:extLst>
              <a:ext uri="{FF2B5EF4-FFF2-40B4-BE49-F238E27FC236}">
                <a16:creationId xmlns:a16="http://schemas.microsoft.com/office/drawing/2014/main" id="{D971E98B-D63A-8DCC-5B64-4DAE5791A71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063366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a:extLst>
            <a:ext uri="{FF2B5EF4-FFF2-40B4-BE49-F238E27FC236}">
              <a16:creationId xmlns:a16="http://schemas.microsoft.com/office/drawing/2014/main" id="{0C494061-0C13-397B-7491-18830B79A5C0}"/>
            </a:ext>
          </a:extLst>
        </p:cNvPr>
        <p:cNvGrpSpPr/>
        <p:nvPr/>
      </p:nvGrpSpPr>
      <p:grpSpPr>
        <a:xfrm>
          <a:off x="0" y="0"/>
          <a:ext cx="0" cy="0"/>
          <a:chOff x="0" y="0"/>
          <a:chExt cx="0" cy="0"/>
        </a:xfrm>
      </p:grpSpPr>
      <p:sp>
        <p:nvSpPr>
          <p:cNvPr id="598" name="Google Shape;598;p58:notes">
            <a:extLst>
              <a:ext uri="{FF2B5EF4-FFF2-40B4-BE49-F238E27FC236}">
                <a16:creationId xmlns:a16="http://schemas.microsoft.com/office/drawing/2014/main" id="{C50AD156-6803-C36C-8F8E-23A75676AB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p58:notes">
            <a:extLst>
              <a:ext uri="{FF2B5EF4-FFF2-40B4-BE49-F238E27FC236}">
                <a16:creationId xmlns:a16="http://schemas.microsoft.com/office/drawing/2014/main" id="{A20D76D3-B690-E491-FD57-376338FC984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3449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895721D3-E5BF-8141-BCED-BC7F47B0EE43}"/>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6CD8755D-5F8C-1061-D734-2D6DD02387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9:notes">
            <a:extLst>
              <a:ext uri="{FF2B5EF4-FFF2-40B4-BE49-F238E27FC236}">
                <a16:creationId xmlns:a16="http://schemas.microsoft.com/office/drawing/2014/main" id="{2F0416B2-1E8F-37CF-8ADF-B9A8AE58305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483989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A072702D-2A61-D519-AAA7-2C9334E5D699}"/>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0C5A07AA-5332-0918-0788-57F2D35C96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9:notes">
            <a:extLst>
              <a:ext uri="{FF2B5EF4-FFF2-40B4-BE49-F238E27FC236}">
                <a16:creationId xmlns:a16="http://schemas.microsoft.com/office/drawing/2014/main" id="{1E218834-AE00-710D-1AE7-25C1B64456C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0963697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353D060B-6831-F7ED-B990-A07D0669BD33}"/>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5F9356F8-6B54-0310-5892-99374CE17E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9:notes">
            <a:extLst>
              <a:ext uri="{FF2B5EF4-FFF2-40B4-BE49-F238E27FC236}">
                <a16:creationId xmlns:a16="http://schemas.microsoft.com/office/drawing/2014/main" id="{BF19BFF8-5AF8-1304-5A9C-515F44F3754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5486359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B3156ECE-0798-79C4-DE0A-884CD19DB0F4}"/>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71861C03-1947-5431-D72A-D53C094FB0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9:notes">
            <a:extLst>
              <a:ext uri="{FF2B5EF4-FFF2-40B4-BE49-F238E27FC236}">
                <a16:creationId xmlns:a16="http://schemas.microsoft.com/office/drawing/2014/main" id="{09B4F1A9-2453-5F3D-B5AE-96B6B6990A3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4501558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E6BF0050-0C55-716D-B3EF-E66FC48D954A}"/>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654A858D-9935-7096-02D5-AD8E21BA65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9:notes">
            <a:extLst>
              <a:ext uri="{FF2B5EF4-FFF2-40B4-BE49-F238E27FC236}">
                <a16:creationId xmlns:a16="http://schemas.microsoft.com/office/drawing/2014/main" id="{6B4B2BDF-162A-CB3E-4B64-03C96BFA7FA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86791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CE1C76BC-47ED-981E-C572-CB6C8B4A7A38}"/>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BE2A9B93-7F56-4CA2-CFCA-64BF54F261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9:notes">
            <a:extLst>
              <a:ext uri="{FF2B5EF4-FFF2-40B4-BE49-F238E27FC236}">
                <a16:creationId xmlns:a16="http://schemas.microsoft.com/office/drawing/2014/main" id="{DF68BF78-14CD-9FD4-A7A6-8340CF0F9EA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671613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D90A6D81-1B25-F491-B642-B26CE6FF8FAE}"/>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8B99A53B-C2AC-1047-239E-1B40D7FE29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9:notes">
            <a:extLst>
              <a:ext uri="{FF2B5EF4-FFF2-40B4-BE49-F238E27FC236}">
                <a16:creationId xmlns:a16="http://schemas.microsoft.com/office/drawing/2014/main" id="{E993A037-8CBC-8BEE-615E-D2D6B5F57ED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7005284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AA2DAFE8-D975-C99D-0B23-1A06FF73A89B}"/>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108A2C39-66EB-E663-FF06-6715473639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9:notes">
            <a:extLst>
              <a:ext uri="{FF2B5EF4-FFF2-40B4-BE49-F238E27FC236}">
                <a16:creationId xmlns:a16="http://schemas.microsoft.com/office/drawing/2014/main" id="{DABFC8C6-B01B-4FD1-F9BC-A551D79127A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469619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DADEA8DF-755C-A1EA-7212-8B772004098E}"/>
            </a:ext>
          </a:extLst>
        </p:cNvPr>
        <p:cNvGrpSpPr/>
        <p:nvPr/>
      </p:nvGrpSpPr>
      <p:grpSpPr>
        <a:xfrm>
          <a:off x="0" y="0"/>
          <a:ext cx="0" cy="0"/>
          <a:chOff x="0" y="0"/>
          <a:chExt cx="0" cy="0"/>
        </a:xfrm>
      </p:grpSpPr>
      <p:sp>
        <p:nvSpPr>
          <p:cNvPr id="153" name="Google Shape;153;p16:notes">
            <a:extLst>
              <a:ext uri="{FF2B5EF4-FFF2-40B4-BE49-F238E27FC236}">
                <a16:creationId xmlns:a16="http://schemas.microsoft.com/office/drawing/2014/main" id="{A00C66D3-6001-D198-E94E-DD7886AF14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6:notes">
            <a:extLst>
              <a:ext uri="{FF2B5EF4-FFF2-40B4-BE49-F238E27FC236}">
                <a16:creationId xmlns:a16="http://schemas.microsoft.com/office/drawing/2014/main" id="{C07DCB65-AF02-EAAF-70F5-A91424AC7D9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566586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FDAF4F97-500A-EC8C-47F2-E5FD71054D61}"/>
            </a:ext>
          </a:extLst>
        </p:cNvPr>
        <p:cNvGrpSpPr/>
        <p:nvPr/>
      </p:nvGrpSpPr>
      <p:grpSpPr>
        <a:xfrm>
          <a:off x="0" y="0"/>
          <a:ext cx="0" cy="0"/>
          <a:chOff x="0" y="0"/>
          <a:chExt cx="0" cy="0"/>
        </a:xfrm>
      </p:grpSpPr>
      <p:sp>
        <p:nvSpPr>
          <p:cNvPr id="159" name="Google Shape;159;p17:notes">
            <a:extLst>
              <a:ext uri="{FF2B5EF4-FFF2-40B4-BE49-F238E27FC236}">
                <a16:creationId xmlns:a16="http://schemas.microsoft.com/office/drawing/2014/main" id="{4FC4945C-12A4-CF42-24F7-F09CA3B58B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7:notes">
            <a:extLst>
              <a:ext uri="{FF2B5EF4-FFF2-40B4-BE49-F238E27FC236}">
                <a16:creationId xmlns:a16="http://schemas.microsoft.com/office/drawing/2014/main" id="{F94860DA-4695-CACD-F7FE-EF774EA0AA6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3291055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AB52ABDC-B299-B073-E960-43D605D8B924}"/>
            </a:ext>
          </a:extLst>
        </p:cNvPr>
        <p:cNvGrpSpPr/>
        <p:nvPr/>
      </p:nvGrpSpPr>
      <p:grpSpPr>
        <a:xfrm>
          <a:off x="0" y="0"/>
          <a:ext cx="0" cy="0"/>
          <a:chOff x="0" y="0"/>
          <a:chExt cx="0" cy="0"/>
        </a:xfrm>
      </p:grpSpPr>
      <p:sp>
        <p:nvSpPr>
          <p:cNvPr id="165" name="Google Shape;165;p18:notes">
            <a:extLst>
              <a:ext uri="{FF2B5EF4-FFF2-40B4-BE49-F238E27FC236}">
                <a16:creationId xmlns:a16="http://schemas.microsoft.com/office/drawing/2014/main" id="{EF24FD46-FCA8-A26D-CB57-A92122FC2F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8:notes">
            <a:extLst>
              <a:ext uri="{FF2B5EF4-FFF2-40B4-BE49-F238E27FC236}">
                <a16:creationId xmlns:a16="http://schemas.microsoft.com/office/drawing/2014/main" id="{DE0EA96F-45B2-2998-30AE-B7FAA199907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8694618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a:extLst>
            <a:ext uri="{FF2B5EF4-FFF2-40B4-BE49-F238E27FC236}">
              <a16:creationId xmlns:a16="http://schemas.microsoft.com/office/drawing/2014/main" id="{93023556-CE4F-D4EE-83C4-83E08910B430}"/>
            </a:ext>
          </a:extLst>
        </p:cNvPr>
        <p:cNvGrpSpPr/>
        <p:nvPr/>
      </p:nvGrpSpPr>
      <p:grpSpPr>
        <a:xfrm>
          <a:off x="0" y="0"/>
          <a:ext cx="0" cy="0"/>
          <a:chOff x="0" y="0"/>
          <a:chExt cx="0" cy="0"/>
        </a:xfrm>
      </p:grpSpPr>
      <p:sp>
        <p:nvSpPr>
          <p:cNvPr id="172" name="Google Shape;172;p19:notes">
            <a:extLst>
              <a:ext uri="{FF2B5EF4-FFF2-40B4-BE49-F238E27FC236}">
                <a16:creationId xmlns:a16="http://schemas.microsoft.com/office/drawing/2014/main" id="{E3C4F9AB-C133-E11F-3A52-F4451D7D78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9:notes">
            <a:extLst>
              <a:ext uri="{FF2B5EF4-FFF2-40B4-BE49-F238E27FC236}">
                <a16:creationId xmlns:a16="http://schemas.microsoft.com/office/drawing/2014/main" id="{B40F3B0D-9F34-6007-3179-EEE57DEEF4F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43271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a:extLst>
            <a:ext uri="{FF2B5EF4-FFF2-40B4-BE49-F238E27FC236}">
              <a16:creationId xmlns:a16="http://schemas.microsoft.com/office/drawing/2014/main" id="{FB5A3E04-5815-79D8-AAE8-56825248D12C}"/>
            </a:ext>
          </a:extLst>
        </p:cNvPr>
        <p:cNvGrpSpPr/>
        <p:nvPr/>
      </p:nvGrpSpPr>
      <p:grpSpPr>
        <a:xfrm>
          <a:off x="0" y="0"/>
          <a:ext cx="0" cy="0"/>
          <a:chOff x="0" y="0"/>
          <a:chExt cx="0" cy="0"/>
        </a:xfrm>
      </p:grpSpPr>
      <p:sp>
        <p:nvSpPr>
          <p:cNvPr id="179" name="Google Shape;179;p20:notes">
            <a:extLst>
              <a:ext uri="{FF2B5EF4-FFF2-40B4-BE49-F238E27FC236}">
                <a16:creationId xmlns:a16="http://schemas.microsoft.com/office/drawing/2014/main" id="{30D7FE5E-39DD-3E10-E1C8-A51621375A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20:notes">
            <a:extLst>
              <a:ext uri="{FF2B5EF4-FFF2-40B4-BE49-F238E27FC236}">
                <a16:creationId xmlns:a16="http://schemas.microsoft.com/office/drawing/2014/main" id="{376F59A4-A1D9-3368-1D1F-8EE9E8A1875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1937089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AA7F3C84-841C-359C-F272-6F69DB67092A}"/>
            </a:ext>
          </a:extLst>
        </p:cNvPr>
        <p:cNvGrpSpPr/>
        <p:nvPr/>
      </p:nvGrpSpPr>
      <p:grpSpPr>
        <a:xfrm>
          <a:off x="0" y="0"/>
          <a:ext cx="0" cy="0"/>
          <a:chOff x="0" y="0"/>
          <a:chExt cx="0" cy="0"/>
        </a:xfrm>
      </p:grpSpPr>
      <p:sp>
        <p:nvSpPr>
          <p:cNvPr id="193" name="Google Shape;193;p22:notes">
            <a:extLst>
              <a:ext uri="{FF2B5EF4-FFF2-40B4-BE49-F238E27FC236}">
                <a16:creationId xmlns:a16="http://schemas.microsoft.com/office/drawing/2014/main" id="{300342E5-5FAB-4ADA-1BF0-C28588BDD1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22:notes">
            <a:extLst>
              <a:ext uri="{FF2B5EF4-FFF2-40B4-BE49-F238E27FC236}">
                <a16:creationId xmlns:a16="http://schemas.microsoft.com/office/drawing/2014/main" id="{B47A7625-0E60-DBDC-16C1-1C72F3F24AB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4800843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a:extLst>
            <a:ext uri="{FF2B5EF4-FFF2-40B4-BE49-F238E27FC236}">
              <a16:creationId xmlns:a16="http://schemas.microsoft.com/office/drawing/2014/main" id="{18DF1652-8627-62BE-5375-B9233BB51CA0}"/>
            </a:ext>
          </a:extLst>
        </p:cNvPr>
        <p:cNvGrpSpPr/>
        <p:nvPr/>
      </p:nvGrpSpPr>
      <p:grpSpPr>
        <a:xfrm>
          <a:off x="0" y="0"/>
          <a:ext cx="0" cy="0"/>
          <a:chOff x="0" y="0"/>
          <a:chExt cx="0" cy="0"/>
        </a:xfrm>
      </p:grpSpPr>
      <p:sp>
        <p:nvSpPr>
          <p:cNvPr id="200" name="Google Shape;200;p23:notes">
            <a:extLst>
              <a:ext uri="{FF2B5EF4-FFF2-40B4-BE49-F238E27FC236}">
                <a16:creationId xmlns:a16="http://schemas.microsoft.com/office/drawing/2014/main" id="{755ED33E-742E-3032-F7B3-D68744222C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23:notes">
            <a:extLst>
              <a:ext uri="{FF2B5EF4-FFF2-40B4-BE49-F238E27FC236}">
                <a16:creationId xmlns:a16="http://schemas.microsoft.com/office/drawing/2014/main" id="{D4B4C094-F09A-93AF-EFF6-3D76CF3907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9428222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D2B19609-D236-CC72-7D56-66C21D37FFF5}"/>
            </a:ext>
          </a:extLst>
        </p:cNvPr>
        <p:cNvGrpSpPr/>
        <p:nvPr/>
      </p:nvGrpSpPr>
      <p:grpSpPr>
        <a:xfrm>
          <a:off x="0" y="0"/>
          <a:ext cx="0" cy="0"/>
          <a:chOff x="0" y="0"/>
          <a:chExt cx="0" cy="0"/>
        </a:xfrm>
      </p:grpSpPr>
      <p:sp>
        <p:nvSpPr>
          <p:cNvPr id="207" name="Google Shape;207;p24:notes">
            <a:extLst>
              <a:ext uri="{FF2B5EF4-FFF2-40B4-BE49-F238E27FC236}">
                <a16:creationId xmlns:a16="http://schemas.microsoft.com/office/drawing/2014/main" id="{D610BFFE-0B77-9D50-C77F-5789623640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24:notes">
            <a:extLst>
              <a:ext uri="{FF2B5EF4-FFF2-40B4-BE49-F238E27FC236}">
                <a16:creationId xmlns:a16="http://schemas.microsoft.com/office/drawing/2014/main" id="{FB079ECC-590C-6C57-1245-4DFAFA27977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0809428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C985C041-F049-21E8-BB0A-9255A1460BFA}"/>
            </a:ext>
          </a:extLst>
        </p:cNvPr>
        <p:cNvGrpSpPr/>
        <p:nvPr/>
      </p:nvGrpSpPr>
      <p:grpSpPr>
        <a:xfrm>
          <a:off x="0" y="0"/>
          <a:ext cx="0" cy="0"/>
          <a:chOff x="0" y="0"/>
          <a:chExt cx="0" cy="0"/>
        </a:xfrm>
      </p:grpSpPr>
      <p:sp>
        <p:nvSpPr>
          <p:cNvPr id="214" name="Google Shape;214;p25:notes">
            <a:extLst>
              <a:ext uri="{FF2B5EF4-FFF2-40B4-BE49-F238E27FC236}">
                <a16:creationId xmlns:a16="http://schemas.microsoft.com/office/drawing/2014/main" id="{362AE444-784E-84DE-6C6D-DA5CCBEB5B4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5:notes">
            <a:extLst>
              <a:ext uri="{FF2B5EF4-FFF2-40B4-BE49-F238E27FC236}">
                <a16:creationId xmlns:a16="http://schemas.microsoft.com/office/drawing/2014/main" id="{F32FDF70-D0F4-5120-B3F0-428DCFE7488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9116656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490A69A1-975C-46F0-627E-4400FC967D27}"/>
            </a:ext>
          </a:extLst>
        </p:cNvPr>
        <p:cNvGrpSpPr/>
        <p:nvPr/>
      </p:nvGrpSpPr>
      <p:grpSpPr>
        <a:xfrm>
          <a:off x="0" y="0"/>
          <a:ext cx="0" cy="0"/>
          <a:chOff x="0" y="0"/>
          <a:chExt cx="0" cy="0"/>
        </a:xfrm>
      </p:grpSpPr>
      <p:sp>
        <p:nvSpPr>
          <p:cNvPr id="221" name="Google Shape;221;p26:notes">
            <a:extLst>
              <a:ext uri="{FF2B5EF4-FFF2-40B4-BE49-F238E27FC236}">
                <a16:creationId xmlns:a16="http://schemas.microsoft.com/office/drawing/2014/main" id="{25B03E7B-A613-74F1-BDF5-995AD932D0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26:notes">
            <a:extLst>
              <a:ext uri="{FF2B5EF4-FFF2-40B4-BE49-F238E27FC236}">
                <a16:creationId xmlns:a16="http://schemas.microsoft.com/office/drawing/2014/main" id="{F91C0185-E90A-19E6-E150-293B5915B4A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0166262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2D21E849-A608-586C-D029-D3D6638498E7}"/>
            </a:ext>
          </a:extLst>
        </p:cNvPr>
        <p:cNvGrpSpPr/>
        <p:nvPr/>
      </p:nvGrpSpPr>
      <p:grpSpPr>
        <a:xfrm>
          <a:off x="0" y="0"/>
          <a:ext cx="0" cy="0"/>
          <a:chOff x="0" y="0"/>
          <a:chExt cx="0" cy="0"/>
        </a:xfrm>
      </p:grpSpPr>
      <p:sp>
        <p:nvSpPr>
          <p:cNvPr id="228" name="Google Shape;228;p27:notes">
            <a:extLst>
              <a:ext uri="{FF2B5EF4-FFF2-40B4-BE49-F238E27FC236}">
                <a16:creationId xmlns:a16="http://schemas.microsoft.com/office/drawing/2014/main" id="{30153282-13E5-0833-2052-CB98D64677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7:notes">
            <a:extLst>
              <a:ext uri="{FF2B5EF4-FFF2-40B4-BE49-F238E27FC236}">
                <a16:creationId xmlns:a16="http://schemas.microsoft.com/office/drawing/2014/main" id="{BFF98863-C589-23C9-58FE-8F306D1FD74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5089736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69034D0A-2EEC-30C2-5CE3-B819399BC9CF}"/>
            </a:ext>
          </a:extLst>
        </p:cNvPr>
        <p:cNvGrpSpPr/>
        <p:nvPr/>
      </p:nvGrpSpPr>
      <p:grpSpPr>
        <a:xfrm>
          <a:off x="0" y="0"/>
          <a:ext cx="0" cy="0"/>
          <a:chOff x="0" y="0"/>
          <a:chExt cx="0" cy="0"/>
        </a:xfrm>
      </p:grpSpPr>
      <p:sp>
        <p:nvSpPr>
          <p:cNvPr id="235" name="Google Shape;235;p28:notes">
            <a:extLst>
              <a:ext uri="{FF2B5EF4-FFF2-40B4-BE49-F238E27FC236}">
                <a16:creationId xmlns:a16="http://schemas.microsoft.com/office/drawing/2014/main" id="{4C5652DB-3062-392B-C424-F6F7827D25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28:notes">
            <a:extLst>
              <a:ext uri="{FF2B5EF4-FFF2-40B4-BE49-F238E27FC236}">
                <a16:creationId xmlns:a16="http://schemas.microsoft.com/office/drawing/2014/main" id="{68AAC575-72BB-BE4D-1C52-8A9AE4A714E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269051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6C8140BF-588E-21B7-C2F6-ED4BFFCD73C2}"/>
            </a:ext>
          </a:extLst>
        </p:cNvPr>
        <p:cNvGrpSpPr/>
        <p:nvPr/>
      </p:nvGrpSpPr>
      <p:grpSpPr>
        <a:xfrm>
          <a:off x="0" y="0"/>
          <a:ext cx="0" cy="0"/>
          <a:chOff x="0" y="0"/>
          <a:chExt cx="0" cy="0"/>
        </a:xfrm>
      </p:grpSpPr>
      <p:sp>
        <p:nvSpPr>
          <p:cNvPr id="241" name="Google Shape;241;p29:notes">
            <a:extLst>
              <a:ext uri="{FF2B5EF4-FFF2-40B4-BE49-F238E27FC236}">
                <a16:creationId xmlns:a16="http://schemas.microsoft.com/office/drawing/2014/main" id="{1F2DB535-BEFC-857B-F4E3-4214F285BF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29:notes">
            <a:extLst>
              <a:ext uri="{FF2B5EF4-FFF2-40B4-BE49-F238E27FC236}">
                <a16:creationId xmlns:a16="http://schemas.microsoft.com/office/drawing/2014/main" id="{CF78357F-8BB0-E7B5-DDC3-D5DEA557912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0255952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2067DBEA-9CA2-2372-998E-42F707D50EAA}"/>
            </a:ext>
          </a:extLst>
        </p:cNvPr>
        <p:cNvGrpSpPr/>
        <p:nvPr/>
      </p:nvGrpSpPr>
      <p:grpSpPr>
        <a:xfrm>
          <a:off x="0" y="0"/>
          <a:ext cx="0" cy="0"/>
          <a:chOff x="0" y="0"/>
          <a:chExt cx="0" cy="0"/>
        </a:xfrm>
      </p:grpSpPr>
      <p:sp>
        <p:nvSpPr>
          <p:cNvPr id="248" name="Google Shape;248;p30:notes">
            <a:extLst>
              <a:ext uri="{FF2B5EF4-FFF2-40B4-BE49-F238E27FC236}">
                <a16:creationId xmlns:a16="http://schemas.microsoft.com/office/drawing/2014/main" id="{19892FB3-007C-8E91-A6EB-08263410A1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30:notes">
            <a:extLst>
              <a:ext uri="{FF2B5EF4-FFF2-40B4-BE49-F238E27FC236}">
                <a16:creationId xmlns:a16="http://schemas.microsoft.com/office/drawing/2014/main" id="{92CA89F7-8455-FDD5-DA47-C3CD271F878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76922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24E043CC-ED08-4116-CC22-89252EA37235}"/>
            </a:ext>
          </a:extLst>
        </p:cNvPr>
        <p:cNvGrpSpPr/>
        <p:nvPr/>
      </p:nvGrpSpPr>
      <p:grpSpPr>
        <a:xfrm>
          <a:off x="0" y="0"/>
          <a:ext cx="0" cy="0"/>
          <a:chOff x="0" y="0"/>
          <a:chExt cx="0" cy="0"/>
        </a:xfrm>
      </p:grpSpPr>
      <p:sp>
        <p:nvSpPr>
          <p:cNvPr id="245" name="Google Shape;245;p18:notes">
            <a:extLst>
              <a:ext uri="{FF2B5EF4-FFF2-40B4-BE49-F238E27FC236}">
                <a16:creationId xmlns:a16="http://schemas.microsoft.com/office/drawing/2014/main" id="{5B7DC4FD-F0F1-9B33-AA37-A0B4633A53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8:notes">
            <a:extLst>
              <a:ext uri="{FF2B5EF4-FFF2-40B4-BE49-F238E27FC236}">
                <a16:creationId xmlns:a16="http://schemas.microsoft.com/office/drawing/2014/main" id="{6A798730-5824-DCC3-A2AD-8025CE13C8EC}"/>
              </a:ext>
            </a:extLst>
          </p:cNvPr>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553266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Google Shape;402;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a:extLst>
            <a:ext uri="{FF2B5EF4-FFF2-40B4-BE49-F238E27FC236}">
              <a16:creationId xmlns:a16="http://schemas.microsoft.com/office/drawing/2014/main" id="{BF8C54C5-82CC-6953-224B-18073B745A45}"/>
            </a:ext>
          </a:extLst>
        </p:cNvPr>
        <p:cNvGrpSpPr/>
        <p:nvPr/>
      </p:nvGrpSpPr>
      <p:grpSpPr>
        <a:xfrm>
          <a:off x="0" y="0"/>
          <a:ext cx="0" cy="0"/>
          <a:chOff x="0" y="0"/>
          <a:chExt cx="0" cy="0"/>
        </a:xfrm>
      </p:grpSpPr>
      <p:sp>
        <p:nvSpPr>
          <p:cNvPr id="251" name="Google Shape;251;p19:notes">
            <a:extLst>
              <a:ext uri="{FF2B5EF4-FFF2-40B4-BE49-F238E27FC236}">
                <a16:creationId xmlns:a16="http://schemas.microsoft.com/office/drawing/2014/main" id="{DDDC514D-E68F-6652-DC44-4F48B13E020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9:notes">
            <a:extLst>
              <a:ext uri="{FF2B5EF4-FFF2-40B4-BE49-F238E27FC236}">
                <a16:creationId xmlns:a16="http://schemas.microsoft.com/office/drawing/2014/main" id="{67E7F9F6-D671-8EE2-DB14-0166CB0AE024}"/>
              </a:ext>
            </a:extLst>
          </p:cNvPr>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442838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7" name="Google Shape;437;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7" name="Google Shape;457;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1" name="Google Shape;471;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a:extLst>
            <a:ext uri="{FF2B5EF4-FFF2-40B4-BE49-F238E27FC236}">
              <a16:creationId xmlns:a16="http://schemas.microsoft.com/office/drawing/2014/main" id="{ED9DC5AA-07EF-AF2D-6E01-8B0C01F5D506}"/>
            </a:ext>
          </a:extLst>
        </p:cNvPr>
        <p:cNvGrpSpPr/>
        <p:nvPr/>
      </p:nvGrpSpPr>
      <p:grpSpPr>
        <a:xfrm>
          <a:off x="0" y="0"/>
          <a:ext cx="0" cy="0"/>
          <a:chOff x="0" y="0"/>
          <a:chExt cx="0" cy="0"/>
        </a:xfrm>
      </p:grpSpPr>
      <p:sp>
        <p:nvSpPr>
          <p:cNvPr id="79" name="Google Shape;79;p5:notes">
            <a:extLst>
              <a:ext uri="{FF2B5EF4-FFF2-40B4-BE49-F238E27FC236}">
                <a16:creationId xmlns:a16="http://schemas.microsoft.com/office/drawing/2014/main" id="{9FE37E6F-2A8A-8BF0-F770-62A032D163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5:notes">
            <a:extLst>
              <a:ext uri="{FF2B5EF4-FFF2-40B4-BE49-F238E27FC236}">
                <a16:creationId xmlns:a16="http://schemas.microsoft.com/office/drawing/2014/main" id="{0F5D7AE6-18A5-186C-4B6F-CE12F9AB42C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97848568"/>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a:extLst>
            <a:ext uri="{FF2B5EF4-FFF2-40B4-BE49-F238E27FC236}">
              <a16:creationId xmlns:a16="http://schemas.microsoft.com/office/drawing/2014/main" id="{D88A6031-B2AE-44E5-8AA1-2A25EAAF556E}"/>
            </a:ext>
          </a:extLst>
        </p:cNvPr>
        <p:cNvGrpSpPr/>
        <p:nvPr/>
      </p:nvGrpSpPr>
      <p:grpSpPr>
        <a:xfrm>
          <a:off x="0" y="0"/>
          <a:ext cx="0" cy="0"/>
          <a:chOff x="0" y="0"/>
          <a:chExt cx="0" cy="0"/>
        </a:xfrm>
      </p:grpSpPr>
      <p:sp>
        <p:nvSpPr>
          <p:cNvPr id="512" name="Google Shape;512;p68:notes">
            <a:extLst>
              <a:ext uri="{FF2B5EF4-FFF2-40B4-BE49-F238E27FC236}">
                <a16:creationId xmlns:a16="http://schemas.microsoft.com/office/drawing/2014/main" id="{91F7900F-9985-6C44-426A-C75D4CB9A3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p68:notes">
            <a:extLst>
              <a:ext uri="{FF2B5EF4-FFF2-40B4-BE49-F238E27FC236}">
                <a16:creationId xmlns:a16="http://schemas.microsoft.com/office/drawing/2014/main" id="{9D831C5C-5C43-FDB2-8E09-23A1BAE3805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7982282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a:extLst>
            <a:ext uri="{FF2B5EF4-FFF2-40B4-BE49-F238E27FC236}">
              <a16:creationId xmlns:a16="http://schemas.microsoft.com/office/drawing/2014/main" id="{B9D6C84F-788F-4C41-B46F-3F8B38BB3118}"/>
            </a:ext>
          </a:extLst>
        </p:cNvPr>
        <p:cNvGrpSpPr/>
        <p:nvPr/>
      </p:nvGrpSpPr>
      <p:grpSpPr>
        <a:xfrm>
          <a:off x="0" y="0"/>
          <a:ext cx="0" cy="0"/>
          <a:chOff x="0" y="0"/>
          <a:chExt cx="0" cy="0"/>
        </a:xfrm>
      </p:grpSpPr>
      <p:sp>
        <p:nvSpPr>
          <p:cNvPr id="512" name="Google Shape;512;p68:notes">
            <a:extLst>
              <a:ext uri="{FF2B5EF4-FFF2-40B4-BE49-F238E27FC236}">
                <a16:creationId xmlns:a16="http://schemas.microsoft.com/office/drawing/2014/main" id="{8D8E87A8-D468-50A6-5E39-7ED97ACD15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p68:notes">
            <a:extLst>
              <a:ext uri="{FF2B5EF4-FFF2-40B4-BE49-F238E27FC236}">
                <a16:creationId xmlns:a16="http://schemas.microsoft.com/office/drawing/2014/main" id="{AA7E6852-AD28-ADF2-BEE3-4E0AFF129F1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4859043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a:extLst>
            <a:ext uri="{FF2B5EF4-FFF2-40B4-BE49-F238E27FC236}">
              <a16:creationId xmlns:a16="http://schemas.microsoft.com/office/drawing/2014/main" id="{285B7909-BF2D-8EB3-7A34-A3B196DFA065}"/>
            </a:ext>
          </a:extLst>
        </p:cNvPr>
        <p:cNvGrpSpPr/>
        <p:nvPr/>
      </p:nvGrpSpPr>
      <p:grpSpPr>
        <a:xfrm>
          <a:off x="0" y="0"/>
          <a:ext cx="0" cy="0"/>
          <a:chOff x="0" y="0"/>
          <a:chExt cx="0" cy="0"/>
        </a:xfrm>
      </p:grpSpPr>
      <p:sp>
        <p:nvSpPr>
          <p:cNvPr id="512" name="Google Shape;512;p68:notes">
            <a:extLst>
              <a:ext uri="{FF2B5EF4-FFF2-40B4-BE49-F238E27FC236}">
                <a16:creationId xmlns:a16="http://schemas.microsoft.com/office/drawing/2014/main" id="{5061CB49-EF05-639E-1533-623B592AB7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p68:notes">
            <a:extLst>
              <a:ext uri="{FF2B5EF4-FFF2-40B4-BE49-F238E27FC236}">
                <a16:creationId xmlns:a16="http://schemas.microsoft.com/office/drawing/2014/main" id="{ED5CF62F-A0E2-798B-E8BC-B23FD62A68E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31806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D63FE9B8-62E3-7731-39C6-7F94B9137A45}"/>
            </a:ext>
          </a:extLst>
        </p:cNvPr>
        <p:cNvGrpSpPr/>
        <p:nvPr/>
      </p:nvGrpSpPr>
      <p:grpSpPr>
        <a:xfrm>
          <a:off x="0" y="0"/>
          <a:ext cx="0" cy="0"/>
          <a:chOff x="0" y="0"/>
          <a:chExt cx="0" cy="0"/>
        </a:xfrm>
      </p:grpSpPr>
      <p:sp>
        <p:nvSpPr>
          <p:cNvPr id="92" name="Google Shape;92;p7:notes">
            <a:extLst>
              <a:ext uri="{FF2B5EF4-FFF2-40B4-BE49-F238E27FC236}">
                <a16:creationId xmlns:a16="http://schemas.microsoft.com/office/drawing/2014/main" id="{20B7E2E8-4FDB-4547-0051-17BB3A2B1C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7:notes">
            <a:extLst>
              <a:ext uri="{FF2B5EF4-FFF2-40B4-BE49-F238E27FC236}">
                <a16:creationId xmlns:a16="http://schemas.microsoft.com/office/drawing/2014/main" id="{3A5116E5-BEA5-53B6-5799-C46C6A756CE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7205917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a:extLst>
            <a:ext uri="{FF2B5EF4-FFF2-40B4-BE49-F238E27FC236}">
              <a16:creationId xmlns:a16="http://schemas.microsoft.com/office/drawing/2014/main" id="{A4C47E87-7A0E-367E-5E41-4FC0C0157D2D}"/>
            </a:ext>
          </a:extLst>
        </p:cNvPr>
        <p:cNvGrpSpPr/>
        <p:nvPr/>
      </p:nvGrpSpPr>
      <p:grpSpPr>
        <a:xfrm>
          <a:off x="0" y="0"/>
          <a:ext cx="0" cy="0"/>
          <a:chOff x="0" y="0"/>
          <a:chExt cx="0" cy="0"/>
        </a:xfrm>
      </p:grpSpPr>
      <p:sp>
        <p:nvSpPr>
          <p:cNvPr id="512" name="Google Shape;512;p68:notes">
            <a:extLst>
              <a:ext uri="{FF2B5EF4-FFF2-40B4-BE49-F238E27FC236}">
                <a16:creationId xmlns:a16="http://schemas.microsoft.com/office/drawing/2014/main" id="{AEE9BB33-E4CE-37D9-41D5-DA2549F055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p68:notes">
            <a:extLst>
              <a:ext uri="{FF2B5EF4-FFF2-40B4-BE49-F238E27FC236}">
                <a16:creationId xmlns:a16="http://schemas.microsoft.com/office/drawing/2014/main" id="{B0C0D8C1-86EB-D87C-6393-D9674214170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04509611"/>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a:extLst>
            <a:ext uri="{FF2B5EF4-FFF2-40B4-BE49-F238E27FC236}">
              <a16:creationId xmlns:a16="http://schemas.microsoft.com/office/drawing/2014/main" id="{DEB7EFE0-547D-5DC8-6386-EB2C1650A57E}"/>
            </a:ext>
          </a:extLst>
        </p:cNvPr>
        <p:cNvGrpSpPr/>
        <p:nvPr/>
      </p:nvGrpSpPr>
      <p:grpSpPr>
        <a:xfrm>
          <a:off x="0" y="0"/>
          <a:ext cx="0" cy="0"/>
          <a:chOff x="0" y="0"/>
          <a:chExt cx="0" cy="0"/>
        </a:xfrm>
      </p:grpSpPr>
      <p:sp>
        <p:nvSpPr>
          <p:cNvPr id="512" name="Google Shape;512;p68:notes">
            <a:extLst>
              <a:ext uri="{FF2B5EF4-FFF2-40B4-BE49-F238E27FC236}">
                <a16:creationId xmlns:a16="http://schemas.microsoft.com/office/drawing/2014/main" id="{70026B3F-8456-11B9-771E-CA8E4D5D23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p68:notes">
            <a:extLst>
              <a:ext uri="{FF2B5EF4-FFF2-40B4-BE49-F238E27FC236}">
                <a16:creationId xmlns:a16="http://schemas.microsoft.com/office/drawing/2014/main" id="{C8775206-B044-FF7B-0E89-3F7607DDC1D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94608037"/>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a:extLst>
            <a:ext uri="{FF2B5EF4-FFF2-40B4-BE49-F238E27FC236}">
              <a16:creationId xmlns:a16="http://schemas.microsoft.com/office/drawing/2014/main" id="{E55074C7-5A00-8756-2143-FFD0D693A247}"/>
            </a:ext>
          </a:extLst>
        </p:cNvPr>
        <p:cNvGrpSpPr/>
        <p:nvPr/>
      </p:nvGrpSpPr>
      <p:grpSpPr>
        <a:xfrm>
          <a:off x="0" y="0"/>
          <a:ext cx="0" cy="0"/>
          <a:chOff x="0" y="0"/>
          <a:chExt cx="0" cy="0"/>
        </a:xfrm>
      </p:grpSpPr>
      <p:sp>
        <p:nvSpPr>
          <p:cNvPr id="512" name="Google Shape;512;p68:notes">
            <a:extLst>
              <a:ext uri="{FF2B5EF4-FFF2-40B4-BE49-F238E27FC236}">
                <a16:creationId xmlns:a16="http://schemas.microsoft.com/office/drawing/2014/main" id="{99F2A5DB-94AE-4BCD-5BB9-D4C7589022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p68:notes">
            <a:extLst>
              <a:ext uri="{FF2B5EF4-FFF2-40B4-BE49-F238E27FC236}">
                <a16:creationId xmlns:a16="http://schemas.microsoft.com/office/drawing/2014/main" id="{E3525EBC-E894-BCC8-1645-1C62536EBCD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9056239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a:extLst>
            <a:ext uri="{FF2B5EF4-FFF2-40B4-BE49-F238E27FC236}">
              <a16:creationId xmlns:a16="http://schemas.microsoft.com/office/drawing/2014/main" id="{A125330A-4273-881D-E3B8-08242C411FBD}"/>
            </a:ext>
          </a:extLst>
        </p:cNvPr>
        <p:cNvGrpSpPr/>
        <p:nvPr/>
      </p:nvGrpSpPr>
      <p:grpSpPr>
        <a:xfrm>
          <a:off x="0" y="0"/>
          <a:ext cx="0" cy="0"/>
          <a:chOff x="0" y="0"/>
          <a:chExt cx="0" cy="0"/>
        </a:xfrm>
      </p:grpSpPr>
      <p:sp>
        <p:nvSpPr>
          <p:cNvPr id="512" name="Google Shape;512;p68:notes">
            <a:extLst>
              <a:ext uri="{FF2B5EF4-FFF2-40B4-BE49-F238E27FC236}">
                <a16:creationId xmlns:a16="http://schemas.microsoft.com/office/drawing/2014/main" id="{D432B2D9-D646-FA31-36D9-A9D3954F7F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p68:notes">
            <a:extLst>
              <a:ext uri="{FF2B5EF4-FFF2-40B4-BE49-F238E27FC236}">
                <a16:creationId xmlns:a16="http://schemas.microsoft.com/office/drawing/2014/main" id="{97138AB0-D9B5-418D-D8CE-3A1B2245526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7877551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a:extLst>
            <a:ext uri="{FF2B5EF4-FFF2-40B4-BE49-F238E27FC236}">
              <a16:creationId xmlns:a16="http://schemas.microsoft.com/office/drawing/2014/main" id="{F6E92055-8D0E-DF56-8841-4EEC2754FA36}"/>
            </a:ext>
          </a:extLst>
        </p:cNvPr>
        <p:cNvGrpSpPr/>
        <p:nvPr/>
      </p:nvGrpSpPr>
      <p:grpSpPr>
        <a:xfrm>
          <a:off x="0" y="0"/>
          <a:ext cx="0" cy="0"/>
          <a:chOff x="0" y="0"/>
          <a:chExt cx="0" cy="0"/>
        </a:xfrm>
      </p:grpSpPr>
      <p:sp>
        <p:nvSpPr>
          <p:cNvPr id="512" name="Google Shape;512;p68:notes">
            <a:extLst>
              <a:ext uri="{FF2B5EF4-FFF2-40B4-BE49-F238E27FC236}">
                <a16:creationId xmlns:a16="http://schemas.microsoft.com/office/drawing/2014/main" id="{26E06063-34E8-63CA-A75F-32F9BE8AB4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p68:notes">
            <a:extLst>
              <a:ext uri="{FF2B5EF4-FFF2-40B4-BE49-F238E27FC236}">
                <a16:creationId xmlns:a16="http://schemas.microsoft.com/office/drawing/2014/main" id="{CC506173-9304-2FDA-5928-707A3DE0D4E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1762113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a:extLst>
            <a:ext uri="{FF2B5EF4-FFF2-40B4-BE49-F238E27FC236}">
              <a16:creationId xmlns:a16="http://schemas.microsoft.com/office/drawing/2014/main" id="{D25CE873-35FD-089C-CC4C-428241CBD8B3}"/>
            </a:ext>
          </a:extLst>
        </p:cNvPr>
        <p:cNvGrpSpPr/>
        <p:nvPr/>
      </p:nvGrpSpPr>
      <p:grpSpPr>
        <a:xfrm>
          <a:off x="0" y="0"/>
          <a:ext cx="0" cy="0"/>
          <a:chOff x="0" y="0"/>
          <a:chExt cx="0" cy="0"/>
        </a:xfrm>
      </p:grpSpPr>
      <p:sp>
        <p:nvSpPr>
          <p:cNvPr id="512" name="Google Shape;512;p68:notes">
            <a:extLst>
              <a:ext uri="{FF2B5EF4-FFF2-40B4-BE49-F238E27FC236}">
                <a16:creationId xmlns:a16="http://schemas.microsoft.com/office/drawing/2014/main" id="{B2BC715D-8273-5CC3-1794-DC059EDA48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p68:notes">
            <a:extLst>
              <a:ext uri="{FF2B5EF4-FFF2-40B4-BE49-F238E27FC236}">
                <a16:creationId xmlns:a16="http://schemas.microsoft.com/office/drawing/2014/main" id="{DD23A246-744C-53E5-D6F9-ADF7C7EE63B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5520606"/>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1ea8a7dc1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5" name="Google Shape;715;g1ea8a7dc19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f2ca59f45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g1f2ca59f451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6469E4DB-2746-767C-000E-C6A462C56394}"/>
            </a:ext>
          </a:extLst>
        </p:cNvPr>
        <p:cNvGrpSpPr/>
        <p:nvPr/>
      </p:nvGrpSpPr>
      <p:grpSpPr>
        <a:xfrm>
          <a:off x="0" y="0"/>
          <a:ext cx="0" cy="0"/>
          <a:chOff x="0" y="0"/>
          <a:chExt cx="0" cy="0"/>
        </a:xfrm>
      </p:grpSpPr>
      <p:sp>
        <p:nvSpPr>
          <p:cNvPr id="98" name="Google Shape;98;p8:notes">
            <a:extLst>
              <a:ext uri="{FF2B5EF4-FFF2-40B4-BE49-F238E27FC236}">
                <a16:creationId xmlns:a16="http://schemas.microsoft.com/office/drawing/2014/main" id="{625225E1-322C-5733-528D-23B28D7305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8:notes">
            <a:extLst>
              <a:ext uri="{FF2B5EF4-FFF2-40B4-BE49-F238E27FC236}">
                <a16:creationId xmlns:a16="http://schemas.microsoft.com/office/drawing/2014/main" id="{C96D705F-EDBD-1DA4-0CD9-AA53E63955F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0914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77D188D4-EB41-FE59-C32F-BB755BCCD1F3}"/>
            </a:ext>
          </a:extLst>
        </p:cNvPr>
        <p:cNvGrpSpPr/>
        <p:nvPr/>
      </p:nvGrpSpPr>
      <p:grpSpPr>
        <a:xfrm>
          <a:off x="0" y="0"/>
          <a:ext cx="0" cy="0"/>
          <a:chOff x="0" y="0"/>
          <a:chExt cx="0" cy="0"/>
        </a:xfrm>
      </p:grpSpPr>
      <p:sp>
        <p:nvSpPr>
          <p:cNvPr id="119" name="Google Shape;119;p11:notes">
            <a:extLst>
              <a:ext uri="{FF2B5EF4-FFF2-40B4-BE49-F238E27FC236}">
                <a16:creationId xmlns:a16="http://schemas.microsoft.com/office/drawing/2014/main" id="{DAC86B2E-3C6F-0EC0-9633-A63DF5953F4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11:notes">
            <a:extLst>
              <a:ext uri="{FF2B5EF4-FFF2-40B4-BE49-F238E27FC236}">
                <a16:creationId xmlns:a16="http://schemas.microsoft.com/office/drawing/2014/main" id="{FFBA0259-7DE0-AC9B-A106-8F3F748DF5D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54058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A3171E56-BB1D-207A-60BA-7E42B036644A}"/>
            </a:ext>
          </a:extLst>
        </p:cNvPr>
        <p:cNvGrpSpPr/>
        <p:nvPr/>
      </p:nvGrpSpPr>
      <p:grpSpPr>
        <a:xfrm>
          <a:off x="0" y="0"/>
          <a:ext cx="0" cy="0"/>
          <a:chOff x="0" y="0"/>
          <a:chExt cx="0" cy="0"/>
        </a:xfrm>
      </p:grpSpPr>
      <p:sp>
        <p:nvSpPr>
          <p:cNvPr id="119" name="Google Shape;119;p11:notes">
            <a:extLst>
              <a:ext uri="{FF2B5EF4-FFF2-40B4-BE49-F238E27FC236}">
                <a16:creationId xmlns:a16="http://schemas.microsoft.com/office/drawing/2014/main" id="{8F6C0DCD-0C38-51EE-2B9A-BA4938D656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11:notes">
            <a:extLst>
              <a:ext uri="{FF2B5EF4-FFF2-40B4-BE49-F238E27FC236}">
                <a16:creationId xmlns:a16="http://schemas.microsoft.com/office/drawing/2014/main" id="{C4915DF8-030C-978C-C8CD-FE3A38960B9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60587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32B5988C-C528-401C-4AAD-5D1C7610C008}"/>
            </a:ext>
          </a:extLst>
        </p:cNvPr>
        <p:cNvGrpSpPr/>
        <p:nvPr/>
      </p:nvGrpSpPr>
      <p:grpSpPr>
        <a:xfrm>
          <a:off x="0" y="0"/>
          <a:ext cx="0" cy="0"/>
          <a:chOff x="0" y="0"/>
          <a:chExt cx="0" cy="0"/>
        </a:xfrm>
      </p:grpSpPr>
      <p:sp>
        <p:nvSpPr>
          <p:cNvPr id="140" name="Google Shape;140;p14:notes">
            <a:extLst>
              <a:ext uri="{FF2B5EF4-FFF2-40B4-BE49-F238E27FC236}">
                <a16:creationId xmlns:a16="http://schemas.microsoft.com/office/drawing/2014/main" id="{98368E4F-899C-5AC4-89A3-81532C00FA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4:notes">
            <a:extLst>
              <a:ext uri="{FF2B5EF4-FFF2-40B4-BE49-F238E27FC236}">
                <a16:creationId xmlns:a16="http://schemas.microsoft.com/office/drawing/2014/main" id="{D5C45714-0E29-392D-A892-273E2D6A5DD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23208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25D01DDC-1AFC-C3E6-0BB5-29101DE767BF}"/>
            </a:ext>
          </a:extLst>
        </p:cNvPr>
        <p:cNvGrpSpPr/>
        <p:nvPr/>
      </p:nvGrpSpPr>
      <p:grpSpPr>
        <a:xfrm>
          <a:off x="0" y="0"/>
          <a:ext cx="0" cy="0"/>
          <a:chOff x="0" y="0"/>
          <a:chExt cx="0" cy="0"/>
        </a:xfrm>
      </p:grpSpPr>
      <p:sp>
        <p:nvSpPr>
          <p:cNvPr id="140" name="Google Shape;140;p14:notes">
            <a:extLst>
              <a:ext uri="{FF2B5EF4-FFF2-40B4-BE49-F238E27FC236}">
                <a16:creationId xmlns:a16="http://schemas.microsoft.com/office/drawing/2014/main" id="{F399580D-7D28-A942-A5AD-9E8DC42F66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4:notes">
            <a:extLst>
              <a:ext uri="{FF2B5EF4-FFF2-40B4-BE49-F238E27FC236}">
                <a16:creationId xmlns:a16="http://schemas.microsoft.com/office/drawing/2014/main" id="{487EAB1C-E813-F206-BF39-BBDC22F4865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84676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F19DB2C5-41ED-3A75-E1A4-D79CBE6F4A35}"/>
            </a:ext>
          </a:extLst>
        </p:cNvPr>
        <p:cNvGrpSpPr/>
        <p:nvPr/>
      </p:nvGrpSpPr>
      <p:grpSpPr>
        <a:xfrm>
          <a:off x="0" y="0"/>
          <a:ext cx="0" cy="0"/>
          <a:chOff x="0" y="0"/>
          <a:chExt cx="0" cy="0"/>
        </a:xfrm>
      </p:grpSpPr>
      <p:sp>
        <p:nvSpPr>
          <p:cNvPr id="175" name="Google Shape;175;p8:notes">
            <a:extLst>
              <a:ext uri="{FF2B5EF4-FFF2-40B4-BE49-F238E27FC236}">
                <a16:creationId xmlns:a16="http://schemas.microsoft.com/office/drawing/2014/main" id="{CC19F015-C669-029E-DE97-0A1954332D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8:notes">
            <a:extLst>
              <a:ext uri="{FF2B5EF4-FFF2-40B4-BE49-F238E27FC236}">
                <a16:creationId xmlns:a16="http://schemas.microsoft.com/office/drawing/2014/main" id="{5615387F-DC4C-32BF-50FE-720C42C487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8571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893A7989-B79C-097B-C15A-D5326D4745B7}"/>
            </a:ext>
          </a:extLst>
        </p:cNvPr>
        <p:cNvGrpSpPr/>
        <p:nvPr/>
      </p:nvGrpSpPr>
      <p:grpSpPr>
        <a:xfrm>
          <a:off x="0" y="0"/>
          <a:ext cx="0" cy="0"/>
          <a:chOff x="0" y="0"/>
          <a:chExt cx="0" cy="0"/>
        </a:xfrm>
      </p:grpSpPr>
      <p:sp>
        <p:nvSpPr>
          <p:cNvPr id="140" name="Google Shape;140;p14:notes">
            <a:extLst>
              <a:ext uri="{FF2B5EF4-FFF2-40B4-BE49-F238E27FC236}">
                <a16:creationId xmlns:a16="http://schemas.microsoft.com/office/drawing/2014/main" id="{59189FF5-BF6E-EABA-2F70-2866A6B4A5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4:notes">
            <a:extLst>
              <a:ext uri="{FF2B5EF4-FFF2-40B4-BE49-F238E27FC236}">
                <a16:creationId xmlns:a16="http://schemas.microsoft.com/office/drawing/2014/main" id="{4FE4B32D-9B9C-D0AE-8856-B05CAD00A2E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80615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68B0E35C-B999-45C4-C5F2-69D56C52C81E}"/>
            </a:ext>
          </a:extLst>
        </p:cNvPr>
        <p:cNvGrpSpPr/>
        <p:nvPr/>
      </p:nvGrpSpPr>
      <p:grpSpPr>
        <a:xfrm>
          <a:off x="0" y="0"/>
          <a:ext cx="0" cy="0"/>
          <a:chOff x="0" y="0"/>
          <a:chExt cx="0" cy="0"/>
        </a:xfrm>
      </p:grpSpPr>
      <p:sp>
        <p:nvSpPr>
          <p:cNvPr id="147" name="Google Shape;147;p15:notes">
            <a:extLst>
              <a:ext uri="{FF2B5EF4-FFF2-40B4-BE49-F238E27FC236}">
                <a16:creationId xmlns:a16="http://schemas.microsoft.com/office/drawing/2014/main" id="{53CB6869-CF53-E51C-352B-A202B81F97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5:notes">
            <a:extLst>
              <a:ext uri="{FF2B5EF4-FFF2-40B4-BE49-F238E27FC236}">
                <a16:creationId xmlns:a16="http://schemas.microsoft.com/office/drawing/2014/main" id="{FD2AF255-1F44-6C7A-1EDA-E8937CE1FD4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55885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a:extLst>
            <a:ext uri="{FF2B5EF4-FFF2-40B4-BE49-F238E27FC236}">
              <a16:creationId xmlns:a16="http://schemas.microsoft.com/office/drawing/2014/main" id="{B0EEE106-2E4E-438E-06B2-1D87382E6F71}"/>
            </a:ext>
          </a:extLst>
        </p:cNvPr>
        <p:cNvGrpSpPr/>
        <p:nvPr/>
      </p:nvGrpSpPr>
      <p:grpSpPr>
        <a:xfrm>
          <a:off x="0" y="0"/>
          <a:ext cx="0" cy="0"/>
          <a:chOff x="0" y="0"/>
          <a:chExt cx="0" cy="0"/>
        </a:xfrm>
      </p:grpSpPr>
      <p:sp>
        <p:nvSpPr>
          <p:cNvPr id="168" name="Google Shape;168;p7:notes">
            <a:extLst>
              <a:ext uri="{FF2B5EF4-FFF2-40B4-BE49-F238E27FC236}">
                <a16:creationId xmlns:a16="http://schemas.microsoft.com/office/drawing/2014/main" id="{BD9ED07F-1DFA-CBCD-4952-537C18D3E4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7:notes">
            <a:extLst>
              <a:ext uri="{FF2B5EF4-FFF2-40B4-BE49-F238E27FC236}">
                <a16:creationId xmlns:a16="http://schemas.microsoft.com/office/drawing/2014/main" id="{AC802F4A-A4F0-3C4C-F4FC-97062DCD20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2875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988C966-C972-F5F4-C0F0-91CFFCFF16D0}"/>
            </a:ext>
          </a:extLst>
        </p:cNvPr>
        <p:cNvGrpSpPr/>
        <p:nvPr/>
      </p:nvGrpSpPr>
      <p:grpSpPr>
        <a:xfrm>
          <a:off x="0" y="0"/>
          <a:ext cx="0" cy="0"/>
          <a:chOff x="0" y="0"/>
          <a:chExt cx="0" cy="0"/>
        </a:xfrm>
      </p:grpSpPr>
      <p:sp>
        <p:nvSpPr>
          <p:cNvPr id="85" name="Google Shape;85;p6:notes">
            <a:extLst>
              <a:ext uri="{FF2B5EF4-FFF2-40B4-BE49-F238E27FC236}">
                <a16:creationId xmlns:a16="http://schemas.microsoft.com/office/drawing/2014/main" id="{D6DEE5BC-163D-DA1B-9C1D-7B7F6A2662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6:notes">
            <a:extLst>
              <a:ext uri="{FF2B5EF4-FFF2-40B4-BE49-F238E27FC236}">
                <a16:creationId xmlns:a16="http://schemas.microsoft.com/office/drawing/2014/main" id="{806B29BF-81E8-9826-6C3F-EC68458F16D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03161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C97B0E9-4BB8-81F3-F3AB-D6D91094D114}"/>
            </a:ext>
          </a:extLst>
        </p:cNvPr>
        <p:cNvGrpSpPr/>
        <p:nvPr/>
      </p:nvGrpSpPr>
      <p:grpSpPr>
        <a:xfrm>
          <a:off x="0" y="0"/>
          <a:ext cx="0" cy="0"/>
          <a:chOff x="0" y="0"/>
          <a:chExt cx="0" cy="0"/>
        </a:xfrm>
      </p:grpSpPr>
      <p:sp>
        <p:nvSpPr>
          <p:cNvPr id="85" name="Google Shape;85;p6:notes">
            <a:extLst>
              <a:ext uri="{FF2B5EF4-FFF2-40B4-BE49-F238E27FC236}">
                <a16:creationId xmlns:a16="http://schemas.microsoft.com/office/drawing/2014/main" id="{CDB784CD-4844-D2A3-F05C-5CC1BDA4FF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6:notes">
            <a:extLst>
              <a:ext uri="{FF2B5EF4-FFF2-40B4-BE49-F238E27FC236}">
                <a16:creationId xmlns:a16="http://schemas.microsoft.com/office/drawing/2014/main" id="{F0B8C48A-E1BD-9E6A-7EFD-4224930B56F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42913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29201691-BC01-121E-C1F0-0504C1A8B20D}"/>
            </a:ext>
          </a:extLst>
        </p:cNvPr>
        <p:cNvGrpSpPr/>
        <p:nvPr/>
      </p:nvGrpSpPr>
      <p:grpSpPr>
        <a:xfrm>
          <a:off x="0" y="0"/>
          <a:ext cx="0" cy="0"/>
          <a:chOff x="0" y="0"/>
          <a:chExt cx="0" cy="0"/>
        </a:xfrm>
      </p:grpSpPr>
      <p:sp>
        <p:nvSpPr>
          <p:cNvPr id="147" name="Google Shape;147;p15:notes">
            <a:extLst>
              <a:ext uri="{FF2B5EF4-FFF2-40B4-BE49-F238E27FC236}">
                <a16:creationId xmlns:a16="http://schemas.microsoft.com/office/drawing/2014/main" id="{62AE0ABA-EDF8-9199-FA9F-F4D4E7DE7A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5:notes">
            <a:extLst>
              <a:ext uri="{FF2B5EF4-FFF2-40B4-BE49-F238E27FC236}">
                <a16:creationId xmlns:a16="http://schemas.microsoft.com/office/drawing/2014/main" id="{AD089D87-D148-9BA5-A310-0992C08EC00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00903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209CEA25-1108-152B-A323-AB103D74E45D}"/>
            </a:ext>
          </a:extLst>
        </p:cNvPr>
        <p:cNvGrpSpPr/>
        <p:nvPr/>
      </p:nvGrpSpPr>
      <p:grpSpPr>
        <a:xfrm>
          <a:off x="0" y="0"/>
          <a:ext cx="0" cy="0"/>
          <a:chOff x="0" y="0"/>
          <a:chExt cx="0" cy="0"/>
        </a:xfrm>
      </p:grpSpPr>
      <p:sp>
        <p:nvSpPr>
          <p:cNvPr id="147" name="Google Shape;147;p15:notes">
            <a:extLst>
              <a:ext uri="{FF2B5EF4-FFF2-40B4-BE49-F238E27FC236}">
                <a16:creationId xmlns:a16="http://schemas.microsoft.com/office/drawing/2014/main" id="{C5CE1A14-4D92-B586-B3CE-0E0461B6AF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5:notes">
            <a:extLst>
              <a:ext uri="{FF2B5EF4-FFF2-40B4-BE49-F238E27FC236}">
                <a16:creationId xmlns:a16="http://schemas.microsoft.com/office/drawing/2014/main" id="{E8C60C05-457B-1BB1-331D-15AB1A11926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39288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5EF7F72B-6FD6-AB98-67FC-4CC96F8BB978}"/>
            </a:ext>
          </a:extLst>
        </p:cNvPr>
        <p:cNvGrpSpPr/>
        <p:nvPr/>
      </p:nvGrpSpPr>
      <p:grpSpPr>
        <a:xfrm>
          <a:off x="0" y="0"/>
          <a:ext cx="0" cy="0"/>
          <a:chOff x="0" y="0"/>
          <a:chExt cx="0" cy="0"/>
        </a:xfrm>
      </p:grpSpPr>
      <p:sp>
        <p:nvSpPr>
          <p:cNvPr id="147" name="Google Shape;147;p15:notes">
            <a:extLst>
              <a:ext uri="{FF2B5EF4-FFF2-40B4-BE49-F238E27FC236}">
                <a16:creationId xmlns:a16="http://schemas.microsoft.com/office/drawing/2014/main" id="{84C3A4B5-63F2-DBF7-AF2A-11C5D6C74F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5:notes">
            <a:extLst>
              <a:ext uri="{FF2B5EF4-FFF2-40B4-BE49-F238E27FC236}">
                <a16:creationId xmlns:a16="http://schemas.microsoft.com/office/drawing/2014/main" id="{C3BAF2A0-5070-6371-270C-CE667A6FF91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22251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F96F2653-9C89-7FE0-A51F-DD5A78A3DBF4}"/>
            </a:ext>
          </a:extLst>
        </p:cNvPr>
        <p:cNvGrpSpPr/>
        <p:nvPr/>
      </p:nvGrpSpPr>
      <p:grpSpPr>
        <a:xfrm>
          <a:off x="0" y="0"/>
          <a:ext cx="0" cy="0"/>
          <a:chOff x="0" y="0"/>
          <a:chExt cx="0" cy="0"/>
        </a:xfrm>
      </p:grpSpPr>
      <p:sp>
        <p:nvSpPr>
          <p:cNvPr id="147" name="Google Shape;147;p15:notes">
            <a:extLst>
              <a:ext uri="{FF2B5EF4-FFF2-40B4-BE49-F238E27FC236}">
                <a16:creationId xmlns:a16="http://schemas.microsoft.com/office/drawing/2014/main" id="{0BB482C4-82E6-5AD9-8BF4-3600C3BBCA4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5:notes">
            <a:extLst>
              <a:ext uri="{FF2B5EF4-FFF2-40B4-BE49-F238E27FC236}">
                <a16:creationId xmlns:a16="http://schemas.microsoft.com/office/drawing/2014/main" id="{1B5731B3-440A-4240-DFC8-826BC487655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044438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65838370-1C8B-8988-CDEF-FEAD204254DE}"/>
            </a:ext>
          </a:extLst>
        </p:cNvPr>
        <p:cNvGrpSpPr/>
        <p:nvPr/>
      </p:nvGrpSpPr>
      <p:grpSpPr>
        <a:xfrm>
          <a:off x="0" y="0"/>
          <a:ext cx="0" cy="0"/>
          <a:chOff x="0" y="0"/>
          <a:chExt cx="0" cy="0"/>
        </a:xfrm>
      </p:grpSpPr>
      <p:sp>
        <p:nvSpPr>
          <p:cNvPr id="147" name="Google Shape;147;p15:notes">
            <a:extLst>
              <a:ext uri="{FF2B5EF4-FFF2-40B4-BE49-F238E27FC236}">
                <a16:creationId xmlns:a16="http://schemas.microsoft.com/office/drawing/2014/main" id="{60A1D9CD-DAFD-99EC-1257-D81ABA2F5A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5:notes">
            <a:extLst>
              <a:ext uri="{FF2B5EF4-FFF2-40B4-BE49-F238E27FC236}">
                <a16:creationId xmlns:a16="http://schemas.microsoft.com/office/drawing/2014/main" id="{85684F87-640F-4379-84FC-E7DD087935C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778639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40587840-12D8-9BAD-EFA8-18369CA8DA57}"/>
            </a:ext>
          </a:extLst>
        </p:cNvPr>
        <p:cNvGrpSpPr/>
        <p:nvPr/>
      </p:nvGrpSpPr>
      <p:grpSpPr>
        <a:xfrm>
          <a:off x="0" y="0"/>
          <a:ext cx="0" cy="0"/>
          <a:chOff x="0" y="0"/>
          <a:chExt cx="0" cy="0"/>
        </a:xfrm>
      </p:grpSpPr>
      <p:sp>
        <p:nvSpPr>
          <p:cNvPr id="147" name="Google Shape;147;p15:notes">
            <a:extLst>
              <a:ext uri="{FF2B5EF4-FFF2-40B4-BE49-F238E27FC236}">
                <a16:creationId xmlns:a16="http://schemas.microsoft.com/office/drawing/2014/main" id="{E6A5B028-8084-6534-55BD-3200A4D54C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5:notes">
            <a:extLst>
              <a:ext uri="{FF2B5EF4-FFF2-40B4-BE49-F238E27FC236}">
                <a16:creationId xmlns:a16="http://schemas.microsoft.com/office/drawing/2014/main" id="{5E4CECAD-244B-C425-03CA-EBC3C73ED5D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469291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DED286D5-3E16-E8F1-61DE-1AD3B36FB437}"/>
            </a:ext>
          </a:extLst>
        </p:cNvPr>
        <p:cNvGrpSpPr/>
        <p:nvPr/>
      </p:nvGrpSpPr>
      <p:grpSpPr>
        <a:xfrm>
          <a:off x="0" y="0"/>
          <a:ext cx="0" cy="0"/>
          <a:chOff x="0" y="0"/>
          <a:chExt cx="0" cy="0"/>
        </a:xfrm>
      </p:grpSpPr>
      <p:sp>
        <p:nvSpPr>
          <p:cNvPr id="147" name="Google Shape;147;p15:notes">
            <a:extLst>
              <a:ext uri="{FF2B5EF4-FFF2-40B4-BE49-F238E27FC236}">
                <a16:creationId xmlns:a16="http://schemas.microsoft.com/office/drawing/2014/main" id="{A47CA3E8-2BD2-A273-E069-A44CA68E9E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5:notes">
            <a:extLst>
              <a:ext uri="{FF2B5EF4-FFF2-40B4-BE49-F238E27FC236}">
                <a16:creationId xmlns:a16="http://schemas.microsoft.com/office/drawing/2014/main" id="{86B6EF0D-0F9D-89DE-2637-A00B2A565F1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565801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73D2C42F-BB56-E482-9627-B510DA986DD8}"/>
            </a:ext>
          </a:extLst>
        </p:cNvPr>
        <p:cNvGrpSpPr/>
        <p:nvPr/>
      </p:nvGrpSpPr>
      <p:grpSpPr>
        <a:xfrm>
          <a:off x="0" y="0"/>
          <a:ext cx="0" cy="0"/>
          <a:chOff x="0" y="0"/>
          <a:chExt cx="0" cy="0"/>
        </a:xfrm>
      </p:grpSpPr>
      <p:sp>
        <p:nvSpPr>
          <p:cNvPr id="147" name="Google Shape;147;p15:notes">
            <a:extLst>
              <a:ext uri="{FF2B5EF4-FFF2-40B4-BE49-F238E27FC236}">
                <a16:creationId xmlns:a16="http://schemas.microsoft.com/office/drawing/2014/main" id="{04F01000-ED9D-A732-A61C-E87427D815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5:notes">
            <a:extLst>
              <a:ext uri="{FF2B5EF4-FFF2-40B4-BE49-F238E27FC236}">
                <a16:creationId xmlns:a16="http://schemas.microsoft.com/office/drawing/2014/main" id="{B98BDF85-5028-A742-D28A-55A206E72EC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316063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29873930-0499-C4D4-88F1-C6ADD6A746A5}"/>
            </a:ext>
          </a:extLst>
        </p:cNvPr>
        <p:cNvGrpSpPr/>
        <p:nvPr/>
      </p:nvGrpSpPr>
      <p:grpSpPr>
        <a:xfrm>
          <a:off x="0" y="0"/>
          <a:ext cx="0" cy="0"/>
          <a:chOff x="0" y="0"/>
          <a:chExt cx="0" cy="0"/>
        </a:xfrm>
      </p:grpSpPr>
      <p:sp>
        <p:nvSpPr>
          <p:cNvPr id="147" name="Google Shape;147;p15:notes">
            <a:extLst>
              <a:ext uri="{FF2B5EF4-FFF2-40B4-BE49-F238E27FC236}">
                <a16:creationId xmlns:a16="http://schemas.microsoft.com/office/drawing/2014/main" id="{417AC7FE-0945-A7C7-7CBB-E82B2FA635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5:notes">
            <a:extLst>
              <a:ext uri="{FF2B5EF4-FFF2-40B4-BE49-F238E27FC236}">
                <a16:creationId xmlns:a16="http://schemas.microsoft.com/office/drawing/2014/main" id="{4D618E77-62CD-7075-2B07-778A6694928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582383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99EA7807-282C-176A-6ECC-E1C4C75899A7}"/>
            </a:ext>
          </a:extLst>
        </p:cNvPr>
        <p:cNvGrpSpPr/>
        <p:nvPr/>
      </p:nvGrpSpPr>
      <p:grpSpPr>
        <a:xfrm>
          <a:off x="0" y="0"/>
          <a:ext cx="0" cy="0"/>
          <a:chOff x="0" y="0"/>
          <a:chExt cx="0" cy="0"/>
        </a:xfrm>
      </p:grpSpPr>
      <p:sp>
        <p:nvSpPr>
          <p:cNvPr id="147" name="Google Shape;147;p15:notes">
            <a:extLst>
              <a:ext uri="{FF2B5EF4-FFF2-40B4-BE49-F238E27FC236}">
                <a16:creationId xmlns:a16="http://schemas.microsoft.com/office/drawing/2014/main" id="{8CB74A46-35D9-3E7B-7B53-728D4930B43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5:notes">
            <a:extLst>
              <a:ext uri="{FF2B5EF4-FFF2-40B4-BE49-F238E27FC236}">
                <a16:creationId xmlns:a16="http://schemas.microsoft.com/office/drawing/2014/main" id="{A231617A-FD4E-0E48-5106-3FEC970DBDA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3726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f2ca59f45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1f2ca59f451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E91B27DE-9CBC-64A6-0990-F54ACF6034DE}"/>
            </a:ext>
          </a:extLst>
        </p:cNvPr>
        <p:cNvGrpSpPr/>
        <p:nvPr/>
      </p:nvGrpSpPr>
      <p:grpSpPr>
        <a:xfrm>
          <a:off x="0" y="0"/>
          <a:ext cx="0" cy="0"/>
          <a:chOff x="0" y="0"/>
          <a:chExt cx="0" cy="0"/>
        </a:xfrm>
      </p:grpSpPr>
      <p:sp>
        <p:nvSpPr>
          <p:cNvPr id="147" name="Google Shape;147;p15:notes">
            <a:extLst>
              <a:ext uri="{FF2B5EF4-FFF2-40B4-BE49-F238E27FC236}">
                <a16:creationId xmlns:a16="http://schemas.microsoft.com/office/drawing/2014/main" id="{05713B15-D847-A76E-FC94-594A26825C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5:notes">
            <a:extLst>
              <a:ext uri="{FF2B5EF4-FFF2-40B4-BE49-F238E27FC236}">
                <a16:creationId xmlns:a16="http://schemas.microsoft.com/office/drawing/2014/main" id="{7FCF7D59-47CE-F960-7B9A-8E7D4C0FC21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71561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46B2F1A-5D25-1FC7-357B-C99FFF972E59}"/>
            </a:ext>
          </a:extLst>
        </p:cNvPr>
        <p:cNvGrpSpPr/>
        <p:nvPr/>
      </p:nvGrpSpPr>
      <p:grpSpPr>
        <a:xfrm>
          <a:off x="0" y="0"/>
          <a:ext cx="0" cy="0"/>
          <a:chOff x="0" y="0"/>
          <a:chExt cx="0" cy="0"/>
        </a:xfrm>
      </p:grpSpPr>
      <p:sp>
        <p:nvSpPr>
          <p:cNvPr id="85" name="Google Shape;85;p6:notes">
            <a:extLst>
              <a:ext uri="{FF2B5EF4-FFF2-40B4-BE49-F238E27FC236}">
                <a16:creationId xmlns:a16="http://schemas.microsoft.com/office/drawing/2014/main" id="{48795F6C-0143-A24D-9ED6-9698609879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6:notes">
            <a:extLst>
              <a:ext uri="{FF2B5EF4-FFF2-40B4-BE49-F238E27FC236}">
                <a16:creationId xmlns:a16="http://schemas.microsoft.com/office/drawing/2014/main" id="{E422720F-25F3-DB5C-5829-3A82890E934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84153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3419D1DE-FB2D-80FA-0060-72805E536887}"/>
            </a:ext>
          </a:extLst>
        </p:cNvPr>
        <p:cNvGrpSpPr/>
        <p:nvPr/>
      </p:nvGrpSpPr>
      <p:grpSpPr>
        <a:xfrm>
          <a:off x="0" y="0"/>
          <a:ext cx="0" cy="0"/>
          <a:chOff x="0" y="0"/>
          <a:chExt cx="0" cy="0"/>
        </a:xfrm>
      </p:grpSpPr>
      <p:sp>
        <p:nvSpPr>
          <p:cNvPr id="147" name="Google Shape;147;p15:notes">
            <a:extLst>
              <a:ext uri="{FF2B5EF4-FFF2-40B4-BE49-F238E27FC236}">
                <a16:creationId xmlns:a16="http://schemas.microsoft.com/office/drawing/2014/main" id="{5CF5983C-8D3D-23F6-4A22-333F52D4EA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5:notes">
            <a:extLst>
              <a:ext uri="{FF2B5EF4-FFF2-40B4-BE49-F238E27FC236}">
                <a16:creationId xmlns:a16="http://schemas.microsoft.com/office/drawing/2014/main" id="{0DA8A3D9-8420-921D-A842-F6305061417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449512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2BE9281B-F1D2-276C-49EE-B3C324709B0E}"/>
            </a:ext>
          </a:extLst>
        </p:cNvPr>
        <p:cNvGrpSpPr/>
        <p:nvPr/>
      </p:nvGrpSpPr>
      <p:grpSpPr>
        <a:xfrm>
          <a:off x="0" y="0"/>
          <a:ext cx="0" cy="0"/>
          <a:chOff x="0" y="0"/>
          <a:chExt cx="0" cy="0"/>
        </a:xfrm>
      </p:grpSpPr>
      <p:sp>
        <p:nvSpPr>
          <p:cNvPr id="147" name="Google Shape;147;p15:notes">
            <a:extLst>
              <a:ext uri="{FF2B5EF4-FFF2-40B4-BE49-F238E27FC236}">
                <a16:creationId xmlns:a16="http://schemas.microsoft.com/office/drawing/2014/main" id="{BC4739CE-DEE0-84A6-C6EB-C8BD8D75AF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5:notes">
            <a:extLst>
              <a:ext uri="{FF2B5EF4-FFF2-40B4-BE49-F238E27FC236}">
                <a16:creationId xmlns:a16="http://schemas.microsoft.com/office/drawing/2014/main" id="{87258944-BA19-C388-670D-686D5A534FE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030344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CA2BC52B-A93C-9C52-450C-ADB4BF8ABE79}"/>
            </a:ext>
          </a:extLst>
        </p:cNvPr>
        <p:cNvGrpSpPr/>
        <p:nvPr/>
      </p:nvGrpSpPr>
      <p:grpSpPr>
        <a:xfrm>
          <a:off x="0" y="0"/>
          <a:ext cx="0" cy="0"/>
          <a:chOff x="0" y="0"/>
          <a:chExt cx="0" cy="0"/>
        </a:xfrm>
      </p:grpSpPr>
      <p:sp>
        <p:nvSpPr>
          <p:cNvPr id="147" name="Google Shape;147;p15:notes">
            <a:extLst>
              <a:ext uri="{FF2B5EF4-FFF2-40B4-BE49-F238E27FC236}">
                <a16:creationId xmlns:a16="http://schemas.microsoft.com/office/drawing/2014/main" id="{971EAB5C-C241-F5DA-80FD-1F7C250720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5:notes">
            <a:extLst>
              <a:ext uri="{FF2B5EF4-FFF2-40B4-BE49-F238E27FC236}">
                <a16:creationId xmlns:a16="http://schemas.microsoft.com/office/drawing/2014/main" id="{ECF2DCF1-2E58-2F49-A7E8-D0519DCB53F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244550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CB6CF613-3145-B54F-072B-FA86D0AD8C68}"/>
            </a:ext>
          </a:extLst>
        </p:cNvPr>
        <p:cNvGrpSpPr/>
        <p:nvPr/>
      </p:nvGrpSpPr>
      <p:grpSpPr>
        <a:xfrm>
          <a:off x="0" y="0"/>
          <a:ext cx="0" cy="0"/>
          <a:chOff x="0" y="0"/>
          <a:chExt cx="0" cy="0"/>
        </a:xfrm>
      </p:grpSpPr>
      <p:sp>
        <p:nvSpPr>
          <p:cNvPr id="147" name="Google Shape;147;p15:notes">
            <a:extLst>
              <a:ext uri="{FF2B5EF4-FFF2-40B4-BE49-F238E27FC236}">
                <a16:creationId xmlns:a16="http://schemas.microsoft.com/office/drawing/2014/main" id="{2E25759B-A845-5A5D-36EE-72766CCB07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5:notes">
            <a:extLst>
              <a:ext uri="{FF2B5EF4-FFF2-40B4-BE49-F238E27FC236}">
                <a16:creationId xmlns:a16="http://schemas.microsoft.com/office/drawing/2014/main" id="{E29A2A22-FBB5-5F1A-93D5-1B0CD9DF0BA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21570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1C430F9C-30C0-AAFD-2BCD-6CE54D54C2DE}"/>
            </a:ext>
          </a:extLst>
        </p:cNvPr>
        <p:cNvGrpSpPr/>
        <p:nvPr/>
      </p:nvGrpSpPr>
      <p:grpSpPr>
        <a:xfrm>
          <a:off x="0" y="0"/>
          <a:ext cx="0" cy="0"/>
          <a:chOff x="0" y="0"/>
          <a:chExt cx="0" cy="0"/>
        </a:xfrm>
      </p:grpSpPr>
      <p:sp>
        <p:nvSpPr>
          <p:cNvPr id="147" name="Google Shape;147;p15:notes">
            <a:extLst>
              <a:ext uri="{FF2B5EF4-FFF2-40B4-BE49-F238E27FC236}">
                <a16:creationId xmlns:a16="http://schemas.microsoft.com/office/drawing/2014/main" id="{72BEFA79-E7FC-6CB7-C645-E191E8B947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5:notes">
            <a:extLst>
              <a:ext uri="{FF2B5EF4-FFF2-40B4-BE49-F238E27FC236}">
                <a16:creationId xmlns:a16="http://schemas.microsoft.com/office/drawing/2014/main" id="{801E8A62-751A-4DD4-835C-FB92143B822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033132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4C00C116-1006-009F-B7E4-BFCB473881F0}"/>
            </a:ext>
          </a:extLst>
        </p:cNvPr>
        <p:cNvGrpSpPr/>
        <p:nvPr/>
      </p:nvGrpSpPr>
      <p:grpSpPr>
        <a:xfrm>
          <a:off x="0" y="0"/>
          <a:ext cx="0" cy="0"/>
          <a:chOff x="0" y="0"/>
          <a:chExt cx="0" cy="0"/>
        </a:xfrm>
      </p:grpSpPr>
      <p:sp>
        <p:nvSpPr>
          <p:cNvPr id="147" name="Google Shape;147;p15:notes">
            <a:extLst>
              <a:ext uri="{FF2B5EF4-FFF2-40B4-BE49-F238E27FC236}">
                <a16:creationId xmlns:a16="http://schemas.microsoft.com/office/drawing/2014/main" id="{B45785FD-E4DB-8194-C9C7-6C287D07BC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5:notes">
            <a:extLst>
              <a:ext uri="{FF2B5EF4-FFF2-40B4-BE49-F238E27FC236}">
                <a16:creationId xmlns:a16="http://schemas.microsoft.com/office/drawing/2014/main" id="{EEA0E3B2-A2AB-D447-0831-28A5A8B243E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945739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016C22BB-B2E8-CEF9-EF3E-5BDEAC153F82}"/>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DF3D5ADE-2C56-1B60-5ABF-EC23BB3054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9:notes">
            <a:extLst>
              <a:ext uri="{FF2B5EF4-FFF2-40B4-BE49-F238E27FC236}">
                <a16:creationId xmlns:a16="http://schemas.microsoft.com/office/drawing/2014/main" id="{E8D5BD3B-7DD1-53AA-92AD-16E06B8D8AE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5501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f2ca59f45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1f2ca59f451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4020494C-9C0A-73A5-4A73-7950EAE6795E}"/>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960E5C11-E901-8950-7612-95EB91FA31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9:notes">
            <a:extLst>
              <a:ext uri="{FF2B5EF4-FFF2-40B4-BE49-F238E27FC236}">
                <a16:creationId xmlns:a16="http://schemas.microsoft.com/office/drawing/2014/main" id="{BA56941F-FF73-BF73-2AD9-2F32EB66084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060462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C2234360-2F6B-DEFB-9AA4-A9362485FF89}"/>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4F666CF5-096B-0F67-2411-5F634E81D6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9:notes">
            <a:extLst>
              <a:ext uri="{FF2B5EF4-FFF2-40B4-BE49-F238E27FC236}">
                <a16:creationId xmlns:a16="http://schemas.microsoft.com/office/drawing/2014/main" id="{9DC1A6D2-49A1-DCD2-2C65-0DF94C92C73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220008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83796B38-6E74-41DD-9BB7-39DCD2B9A6E0}"/>
            </a:ext>
          </a:extLst>
        </p:cNvPr>
        <p:cNvGrpSpPr/>
        <p:nvPr/>
      </p:nvGrpSpPr>
      <p:grpSpPr>
        <a:xfrm>
          <a:off x="0" y="0"/>
          <a:ext cx="0" cy="0"/>
          <a:chOff x="0" y="0"/>
          <a:chExt cx="0" cy="0"/>
        </a:xfrm>
      </p:grpSpPr>
      <p:sp>
        <p:nvSpPr>
          <p:cNvPr id="124" name="Google Shape;124;p6:notes">
            <a:extLst>
              <a:ext uri="{FF2B5EF4-FFF2-40B4-BE49-F238E27FC236}">
                <a16:creationId xmlns:a16="http://schemas.microsoft.com/office/drawing/2014/main" id="{B989776C-0A05-B7D1-0307-4BE6BC5D6C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6:notes">
            <a:extLst>
              <a:ext uri="{FF2B5EF4-FFF2-40B4-BE49-F238E27FC236}">
                <a16:creationId xmlns:a16="http://schemas.microsoft.com/office/drawing/2014/main" id="{CC9A4F4F-973D-C1B7-83A2-5D3F6A0A25A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83104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263F33E9-DEDB-245D-0819-B37FCBFB8B4A}"/>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4B20C117-8ADB-FBCC-B694-43C833D56D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9:notes">
            <a:extLst>
              <a:ext uri="{FF2B5EF4-FFF2-40B4-BE49-F238E27FC236}">
                <a16:creationId xmlns:a16="http://schemas.microsoft.com/office/drawing/2014/main" id="{9D440C28-1C8B-0024-0003-C9BC41066E5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220204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B7F5E5F6-DA37-C428-E505-5614D4A72DB9}"/>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00F529A9-6608-2420-AAEE-A97CC55C0C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9:notes">
            <a:extLst>
              <a:ext uri="{FF2B5EF4-FFF2-40B4-BE49-F238E27FC236}">
                <a16:creationId xmlns:a16="http://schemas.microsoft.com/office/drawing/2014/main" id="{3422392F-2749-1855-42C1-C70A564D55F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40628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C5A10CEF-B7FD-7B34-5D2B-2B7D136D8D30}"/>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65279B60-BBD6-05E4-16E0-CB0A47ACBD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9:notes">
            <a:extLst>
              <a:ext uri="{FF2B5EF4-FFF2-40B4-BE49-F238E27FC236}">
                <a16:creationId xmlns:a16="http://schemas.microsoft.com/office/drawing/2014/main" id="{045227C9-B362-E420-8618-A5C0F2448A1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321804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8C9865B0-828A-7887-6FFF-7EFF535A2E01}"/>
            </a:ext>
          </a:extLst>
        </p:cNvPr>
        <p:cNvGrpSpPr/>
        <p:nvPr/>
      </p:nvGrpSpPr>
      <p:grpSpPr>
        <a:xfrm>
          <a:off x="0" y="0"/>
          <a:ext cx="0" cy="0"/>
          <a:chOff x="0" y="0"/>
          <a:chExt cx="0" cy="0"/>
        </a:xfrm>
      </p:grpSpPr>
      <p:sp>
        <p:nvSpPr>
          <p:cNvPr id="124" name="Google Shape;124;p6:notes">
            <a:extLst>
              <a:ext uri="{FF2B5EF4-FFF2-40B4-BE49-F238E27FC236}">
                <a16:creationId xmlns:a16="http://schemas.microsoft.com/office/drawing/2014/main" id="{A8DE283E-FDC0-B79D-962F-A648002245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6:notes">
            <a:extLst>
              <a:ext uri="{FF2B5EF4-FFF2-40B4-BE49-F238E27FC236}">
                <a16:creationId xmlns:a16="http://schemas.microsoft.com/office/drawing/2014/main" id="{F2814072-B031-D044-25AC-CEB4B852D28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476984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DC5274AC-151F-243B-9FE5-F84B4CAF2F51}"/>
            </a:ext>
          </a:extLst>
        </p:cNvPr>
        <p:cNvGrpSpPr/>
        <p:nvPr/>
      </p:nvGrpSpPr>
      <p:grpSpPr>
        <a:xfrm>
          <a:off x="0" y="0"/>
          <a:ext cx="0" cy="0"/>
          <a:chOff x="0" y="0"/>
          <a:chExt cx="0" cy="0"/>
        </a:xfrm>
      </p:grpSpPr>
      <p:sp>
        <p:nvSpPr>
          <p:cNvPr id="124" name="Google Shape;124;p6:notes">
            <a:extLst>
              <a:ext uri="{FF2B5EF4-FFF2-40B4-BE49-F238E27FC236}">
                <a16:creationId xmlns:a16="http://schemas.microsoft.com/office/drawing/2014/main" id="{5C88B211-6D28-6B96-3475-AEB3935F68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6:notes">
            <a:extLst>
              <a:ext uri="{FF2B5EF4-FFF2-40B4-BE49-F238E27FC236}">
                <a16:creationId xmlns:a16="http://schemas.microsoft.com/office/drawing/2014/main" id="{FD2A78B0-C978-01B6-B679-D06B9A380D6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398763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f2ca59f45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1f2ca59f451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f2ca59f451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1f2ca59f451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p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D2E5EA4-3045-69E0-61A0-32CA4697F907}"/>
            </a:ext>
          </a:extLst>
        </p:cNvPr>
        <p:cNvGrpSpPr/>
        <p:nvPr/>
      </p:nvGrpSpPr>
      <p:grpSpPr>
        <a:xfrm>
          <a:off x="0" y="0"/>
          <a:ext cx="0" cy="0"/>
          <a:chOff x="0" y="0"/>
          <a:chExt cx="0" cy="0"/>
        </a:xfrm>
      </p:grpSpPr>
      <p:sp>
        <p:nvSpPr>
          <p:cNvPr id="85" name="Google Shape;85;p6:notes">
            <a:extLst>
              <a:ext uri="{FF2B5EF4-FFF2-40B4-BE49-F238E27FC236}">
                <a16:creationId xmlns:a16="http://schemas.microsoft.com/office/drawing/2014/main" id="{4B2EF452-D412-5FF5-CC77-D6DDEA8D43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6:notes">
            <a:extLst>
              <a:ext uri="{FF2B5EF4-FFF2-40B4-BE49-F238E27FC236}">
                <a16:creationId xmlns:a16="http://schemas.microsoft.com/office/drawing/2014/main" id="{170BA420-581F-3032-6D32-34A8A1F0B53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368898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7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7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8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8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e Conteúdo" type="obj">
  <p:cSld name="Título e Conteúdo">
    <p:spTree>
      <p:nvGrpSpPr>
        <p:cNvPr id="1" name="Shape 21"/>
        <p:cNvGrpSpPr/>
        <p:nvPr/>
      </p:nvGrpSpPr>
      <p:grpSpPr>
        <a:xfrm>
          <a:off x="0" y="0"/>
          <a:ext cx="0" cy="0"/>
          <a:chOff x="0" y="0"/>
          <a:chExt cx="0" cy="0"/>
        </a:xfrm>
      </p:grpSpPr>
      <p:sp>
        <p:nvSpPr>
          <p:cNvPr id="22" name="Google Shape;22;p6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4" name="Google Shape;24;p6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3183063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ação" type="twoTxTwoObj">
  <p:cSld name="Comparação">
    <p:spTree>
      <p:nvGrpSpPr>
        <p:cNvPr id="1" name="Shape 27"/>
        <p:cNvGrpSpPr/>
        <p:nvPr/>
      </p:nvGrpSpPr>
      <p:grpSpPr>
        <a:xfrm>
          <a:off x="0" y="0"/>
          <a:ext cx="0" cy="0"/>
          <a:chOff x="0" y="0"/>
          <a:chExt cx="0" cy="0"/>
        </a:xfrm>
      </p:grpSpPr>
      <p:sp>
        <p:nvSpPr>
          <p:cNvPr id="28" name="Google Shape;28;p63"/>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3"/>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30" name="Google Shape;30;p63"/>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1" name="Google Shape;31;p63"/>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32" name="Google Shape;32;p63"/>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3" name="Google Shape;33;p6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406092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7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7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7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7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7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8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8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8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8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8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8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8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8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7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7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1.xml"/><Relationship Id="rId4" Type="http://schemas.openxmlformats.org/officeDocument/2006/relationships/hyperlink" Target="https://www.planalto.gov.br/ccivil_03/_ato2019-2022/2021/lei/l14133.htm#art7" TargetMode="Externa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3.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7.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8.xml"/><Relationship Id="rId1" Type="http://schemas.openxmlformats.org/officeDocument/2006/relationships/slideLayout" Target="../slideLayouts/slideLayout1.xml"/><Relationship Id="rId4" Type="http://schemas.openxmlformats.org/officeDocument/2006/relationships/hyperlink" Target="https://www.planalto.gov.br/ccivil_03/_Ato2019-2022/2021/Lei/L14133.htm#art12vii" TargetMode="External"/></Relationships>
</file>

<file path=ppt/slides/_rels/slide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0.xml"/><Relationship Id="rId1" Type="http://schemas.openxmlformats.org/officeDocument/2006/relationships/slideLayout" Target="../slideLayouts/slideLayout1.xml"/><Relationship Id="rId4" Type="http://schemas.openxmlformats.org/officeDocument/2006/relationships/hyperlink" Target="https://www.planalto.gov.br/ccivil_03/_Ato2019-2022/2021/Lei/L14133.htm#art24" TargetMode="External"/></Relationships>
</file>

<file path=ppt/slides/_rels/slide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2.xml"/><Relationship Id="rId1" Type="http://schemas.openxmlformats.org/officeDocument/2006/relationships/slideLayout" Target="../slideLayouts/slideLayout1.xml"/><Relationship Id="rId4" Type="http://schemas.openxmlformats.org/officeDocument/2006/relationships/hyperlink" Target="http://legislacao.planalto.gov.br/legisla/legislacao.nsf/Viw_Identificacao/lei%2012.462-2011?OpenDocument" TargetMode="External"/></Relationships>
</file>

<file path=ppt/slides/_rels/slide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8.xml"/><Relationship Id="rId1" Type="http://schemas.openxmlformats.org/officeDocument/2006/relationships/slideLayout" Target="../slideLayouts/slideLayout1.xml"/><Relationship Id="rId4" Type="http://schemas.openxmlformats.org/officeDocument/2006/relationships/hyperlink" Target="https://www.planalto.gov.br/ccivil_03/_Ato2011-2014/2011/Lei/L12527.htm" TargetMode="External"/></Relationships>
</file>

<file path=ppt/slides/_rels/slide1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0.xml"/><Relationship Id="rId1" Type="http://schemas.openxmlformats.org/officeDocument/2006/relationships/slideLayout" Target="../slideLayouts/slideLayout1.xml"/><Relationship Id="rId4" Type="http://schemas.openxmlformats.org/officeDocument/2006/relationships/hyperlink" Target="https://www.planalto.gov.br/ccivil_03/_ato2019-2022/2021/lei/l14133.htm#art169%C2%A73" TargetMode="External"/></Relationships>
</file>

<file path=ppt/slides/_rels/slide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pensador.com/autor/carlos_bernardo_gonzalez_pecotch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hyperlink" Target="https://www.planalto.gov.br/ccivil_03/_ato2019-2022/2021/lei/l14133.htm#art53%C2%A71"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hyperlink" Target="https://www.planalto.gov.br/ccivil_03/_ato2019-2022/2021/lei/l14133.htm#art7"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hyperlink" Target="https://www.planalto.gov.br/ccivil_03/Decreto-Lei/Del2848.htm#art337h"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hyperlink" Target="https://www.planalto.gov.br/ccivil_03/_ato2019-2022/2021/lei/l14133.htm#art31" TargetMode="External"/><Relationship Id="rId5" Type="http://schemas.openxmlformats.org/officeDocument/2006/relationships/hyperlink" Target="https://www.planalto.gov.br/ccivil_03/_ato2019-2022/2022/Decreto/D11246.htm" TargetMode="External"/><Relationship Id="rId4" Type="http://schemas.openxmlformats.org/officeDocument/2006/relationships/hyperlink" Target="https://www.planalto.gov.br/ccivil_03/_ato2019-2022/2021/lei/l14133.htm#art7"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hyperlink" Target="https://www.planalto.gov.br/ccivil_03/Decreto-Lei/Del2848.htm#art337f"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hyperlink" Target="https://www.planalto.gov.br/ccivil_03/Decreto-Lei/Del2848.htm#art337k"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hyperlink" Target="https://www.planalto.gov.br/ccivil_03/Decreto-Lei/Del2848.htm#art337l"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1.xml"/><Relationship Id="rId4" Type="http://schemas.openxmlformats.org/officeDocument/2006/relationships/hyperlink" Target="https://www.planalto.gov.br/ccivil_03/LEIS/L8429.htm#art2.0"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5" name="Google Shape;55;p1"/>
          <p:cNvSpPr txBox="1"/>
          <p:nvPr/>
        </p:nvSpPr>
        <p:spPr>
          <a:xfrm>
            <a:off x="487330" y="894421"/>
            <a:ext cx="6591600" cy="138496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pt-BR" sz="3900" b="1" i="0" u="none" strike="noStrike" cap="none" dirty="0">
                <a:solidFill>
                  <a:srgbClr val="FF6C00"/>
                </a:solidFill>
                <a:latin typeface="Arial"/>
                <a:ea typeface="Arial"/>
                <a:cs typeface="Arial"/>
                <a:sym typeface="Arial"/>
              </a:rPr>
              <a:t>Temas relevantes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900"/>
              <a:buFont typeface="Arial"/>
              <a:buNone/>
            </a:pPr>
            <a:endParaRPr sz="3900" b="1" i="0" u="none" strike="noStrike" cap="none" dirty="0">
              <a:solidFill>
                <a:srgbClr val="FF6C00"/>
              </a:solidFill>
              <a:latin typeface="Montserrat"/>
              <a:ea typeface="Montserrat"/>
              <a:cs typeface="Montserrat"/>
              <a:sym typeface="Montserrat"/>
            </a:endParaRPr>
          </a:p>
        </p:txBody>
      </p:sp>
      <p:sp>
        <p:nvSpPr>
          <p:cNvPr id="56" name="Google Shape;56;p1"/>
          <p:cNvSpPr txBox="1"/>
          <p:nvPr/>
        </p:nvSpPr>
        <p:spPr>
          <a:xfrm>
            <a:off x="626904" y="2410026"/>
            <a:ext cx="41964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pt-BR" sz="2800" b="0" i="0" u="none" strike="noStrike" cap="none">
                <a:solidFill>
                  <a:schemeClr val="lt1"/>
                </a:solidFill>
                <a:latin typeface="Arial"/>
                <a:ea typeface="Arial"/>
                <a:cs typeface="Arial"/>
                <a:sym typeface="Arial"/>
              </a:rPr>
              <a:t>Lei 14.133/2021</a:t>
            </a:r>
            <a:endParaRPr sz="28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628650" y="510778"/>
            <a:ext cx="7886700" cy="757238"/>
          </a:xfrm>
          <a:prstGeom prst="rect">
            <a:avLst/>
          </a:prstGeom>
          <a:noFill/>
          <a:ln>
            <a:noFill/>
          </a:ln>
        </p:spPr>
        <p:txBody>
          <a:bodyPr spcFirstLastPara="1" wrap="square" lIns="68569" tIns="34275" rIns="68569" bIns="34275" anchor="ctr" anchorCtr="0">
            <a:normAutofit/>
          </a:bodyPr>
          <a:lstStyle/>
          <a:p>
            <a:pPr>
              <a:buClr>
                <a:schemeClr val="accent2"/>
              </a:buClr>
              <a:buSzPts val="4400"/>
            </a:pPr>
            <a:r>
              <a:rPr lang="pt-BR" b="1">
                <a:solidFill>
                  <a:schemeClr val="accent2"/>
                </a:solidFill>
                <a:latin typeface="Arial"/>
                <a:ea typeface="Arial"/>
                <a:cs typeface="Arial"/>
                <a:sym typeface="Arial"/>
              </a:rPr>
              <a:t>INTRODUÇÃO</a:t>
            </a:r>
            <a:endParaRPr/>
          </a:p>
        </p:txBody>
      </p:sp>
      <p:pic>
        <p:nvPicPr>
          <p:cNvPr id="151" name="Google Shape;151;p4"/>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152" name="Google Shape;152;p4"/>
          <p:cNvSpPr txBox="1">
            <a:spLocks noGrp="1"/>
          </p:cNvSpPr>
          <p:nvPr>
            <p:ph type="body" idx="1"/>
          </p:nvPr>
        </p:nvSpPr>
        <p:spPr>
          <a:xfrm>
            <a:off x="387396" y="650062"/>
            <a:ext cx="7886700" cy="3263400"/>
          </a:xfrm>
          <a:prstGeom prst="rect">
            <a:avLst/>
          </a:prstGeom>
          <a:noFill/>
          <a:ln>
            <a:noFill/>
          </a:ln>
        </p:spPr>
        <p:txBody>
          <a:bodyPr spcFirstLastPara="1" wrap="square" lIns="68569" tIns="34275" rIns="68569" bIns="34275" anchor="t" anchorCtr="0">
            <a:noAutofit/>
          </a:bodyPr>
          <a:lstStyle/>
          <a:p>
            <a:pPr marL="171450" indent="-171450">
              <a:spcBef>
                <a:spcPts val="0"/>
              </a:spcBef>
              <a:buSzPts val="2000"/>
            </a:pPr>
            <a:r>
              <a:rPr lang="pt-BR" sz="1500" b="1" dirty="0">
                <a:solidFill>
                  <a:schemeClr val="tx1"/>
                </a:solidFill>
              </a:rPr>
              <a:t>PLANEJAMENTO</a:t>
            </a:r>
          </a:p>
          <a:p>
            <a:pPr marL="0" indent="0">
              <a:spcBef>
                <a:spcPts val="0"/>
              </a:spcBef>
              <a:buSzPts val="2000"/>
              <a:buNone/>
            </a:pPr>
            <a:endParaRPr dirty="0"/>
          </a:p>
          <a:p>
            <a:pPr marL="0" indent="0" algn="just">
              <a:lnSpc>
                <a:spcPct val="150000"/>
              </a:lnSpc>
              <a:buSzPts val="2000"/>
              <a:buNone/>
            </a:pPr>
            <a:r>
              <a:rPr lang="pt-BR" sz="1500" i="1" dirty="0"/>
              <a:t>	</a:t>
            </a:r>
            <a:r>
              <a:rPr lang="pt-BR" sz="1500" i="1" dirty="0">
                <a:solidFill>
                  <a:schemeClr val="tx1"/>
                </a:solidFill>
              </a:rPr>
              <a:t>“Art. 5º Na aplicação desta Lei, serão observados os princípios da legalidade, da impessoalidade, da moralidade, da publicidade, da eficiência, do interesse público, da probidade administrativa, da igualdade, do </a:t>
            </a:r>
            <a:r>
              <a:rPr lang="pt-BR" sz="1500" b="1" i="1" dirty="0">
                <a:solidFill>
                  <a:schemeClr val="tx1"/>
                </a:solidFill>
              </a:rPr>
              <a:t>planejamento</a:t>
            </a:r>
            <a:r>
              <a:rPr lang="pt-BR" sz="1500" i="1" dirty="0">
                <a:solidFill>
                  <a:schemeClr val="tx1"/>
                </a:solidFill>
              </a:rPr>
              <a:t>, da transparência, da eficácia, da segregação de funções, da motivação, da vinculação ao edital, do julgamento objetivo, da segurança jurídica, da razoabilidade, da competitividade, da proporcionalidade, da celeridade, da economicidade e do desenvolvimento nacional sustentável, assim como as disposições do Decreto-Lei nº 4.657, de 4 de setembro de 1942.”</a:t>
            </a:r>
            <a:endParaRPr sz="1500" dirty="0">
              <a:solidFill>
                <a:schemeClr val="tx1"/>
              </a:solidFill>
            </a:endParaRPr>
          </a:p>
          <a:p>
            <a:pPr marL="0" indent="0">
              <a:buSzPts val="2000"/>
              <a:buNone/>
            </a:pPr>
            <a:endParaRPr sz="1500" b="1"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39"/>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456" name="Google Shape;456;p39"/>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57" name="Google Shape;457;p39"/>
          <p:cNvSpPr txBox="1"/>
          <p:nvPr/>
        </p:nvSpPr>
        <p:spPr>
          <a:xfrm>
            <a:off x="158100" y="934302"/>
            <a:ext cx="7072040" cy="326354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1125"/>
              </a:spcBef>
              <a:spcAft>
                <a:spcPts val="0"/>
              </a:spcAft>
              <a:buNone/>
            </a:pPr>
            <a:r>
              <a:rPr lang="pt-BR" sz="1600" b="0" i="0" u="none" strike="noStrike" cap="none">
                <a:solidFill>
                  <a:srgbClr val="000000"/>
                </a:solidFill>
                <a:latin typeface="Arial"/>
                <a:ea typeface="Arial"/>
                <a:cs typeface="Arial"/>
                <a:sym typeface="Arial"/>
              </a:rPr>
              <a:t>§ 1º O agente de contratação será auxiliado por equipe de apoio e </a:t>
            </a:r>
            <a:r>
              <a:rPr lang="pt-BR" sz="1600" b="1" i="0" u="sng" strike="noStrike" cap="none">
                <a:solidFill>
                  <a:srgbClr val="000000"/>
                </a:solidFill>
                <a:latin typeface="Arial"/>
                <a:ea typeface="Arial"/>
                <a:cs typeface="Arial"/>
                <a:sym typeface="Arial"/>
              </a:rPr>
              <a:t>responderá individualmente pelos atos que praticar</a:t>
            </a:r>
            <a:r>
              <a:rPr lang="pt-BR" sz="1600" b="0" i="0" u="none" strike="noStrike" cap="none">
                <a:solidFill>
                  <a:srgbClr val="000000"/>
                </a:solidFill>
                <a:latin typeface="Arial"/>
                <a:ea typeface="Arial"/>
                <a:cs typeface="Arial"/>
                <a:sym typeface="Arial"/>
              </a:rPr>
              <a:t>, </a:t>
            </a:r>
            <a:r>
              <a:rPr lang="pt-BR" sz="1600" b="1" i="0" u="none" strike="noStrike" cap="none">
                <a:solidFill>
                  <a:srgbClr val="000000"/>
                </a:solidFill>
                <a:latin typeface="Arial"/>
                <a:ea typeface="Arial"/>
                <a:cs typeface="Arial"/>
                <a:sym typeface="Arial"/>
              </a:rPr>
              <a:t>salvo quando induzido a erro pela atuação da equipe.</a:t>
            </a:r>
            <a:endParaRPr sz="1600" b="1" i="0" u="none" strike="noStrike" cap="none">
              <a:solidFill>
                <a:srgbClr val="000000"/>
              </a:solidFill>
              <a:latin typeface="Arial"/>
              <a:ea typeface="Arial"/>
              <a:cs typeface="Arial"/>
              <a:sym typeface="Arial"/>
            </a:endParaRPr>
          </a:p>
          <a:p>
            <a:pPr marL="0" marR="0" lvl="0" indent="0" algn="l" rtl="0">
              <a:lnSpc>
                <a:spcPct val="107000"/>
              </a:lnSpc>
              <a:spcBef>
                <a:spcPts val="1125"/>
              </a:spcBef>
              <a:spcAft>
                <a:spcPts val="0"/>
              </a:spcAft>
              <a:buNone/>
            </a:pPr>
            <a:r>
              <a:rPr lang="pt-BR" sz="1600" b="0" i="0" u="none" strike="noStrike" cap="none">
                <a:solidFill>
                  <a:srgbClr val="000000"/>
                </a:solidFill>
                <a:latin typeface="Arial"/>
                <a:ea typeface="Arial"/>
                <a:cs typeface="Arial"/>
                <a:sym typeface="Arial"/>
              </a:rPr>
              <a:t>Esferas de responsabilização do agente de contratação e pregoeiro:</a:t>
            </a:r>
            <a:endParaRPr sz="1600" b="0" i="0" u="none" strike="noStrike" cap="none">
              <a:solidFill>
                <a:srgbClr val="000000"/>
              </a:solidFill>
              <a:latin typeface="Arial"/>
              <a:ea typeface="Arial"/>
              <a:cs typeface="Arial"/>
              <a:sym typeface="Arial"/>
            </a:endParaRPr>
          </a:p>
          <a:p>
            <a:pPr marL="342900" marR="0" lvl="0" indent="-342900" algn="l" rtl="0">
              <a:lnSpc>
                <a:spcPct val="107000"/>
              </a:lnSpc>
              <a:spcBef>
                <a:spcPts val="800"/>
              </a:spcBef>
              <a:spcAft>
                <a:spcPts val="0"/>
              </a:spcAft>
              <a:buClr>
                <a:srgbClr val="000000"/>
              </a:buClr>
              <a:buSzPts val="1600"/>
              <a:buFont typeface="Noto Sans Symbols"/>
              <a:buChar char="∙"/>
            </a:pPr>
            <a:r>
              <a:rPr lang="pt-BR" sz="1600" b="0" i="0" u="none" strike="noStrike" cap="none">
                <a:solidFill>
                  <a:srgbClr val="000000"/>
                </a:solidFill>
                <a:latin typeface="Arial"/>
                <a:ea typeface="Arial"/>
                <a:cs typeface="Arial"/>
                <a:sym typeface="Arial"/>
              </a:rPr>
              <a:t>Administrativa</a:t>
            </a:r>
            <a:endParaRPr/>
          </a:p>
          <a:p>
            <a:pPr marL="342900" marR="0" lvl="0" indent="-342900" algn="l" rtl="0">
              <a:lnSpc>
                <a:spcPct val="107000"/>
              </a:lnSpc>
              <a:spcBef>
                <a:spcPts val="0"/>
              </a:spcBef>
              <a:spcAft>
                <a:spcPts val="0"/>
              </a:spcAft>
              <a:buClr>
                <a:srgbClr val="000000"/>
              </a:buClr>
              <a:buSzPts val="1600"/>
              <a:buFont typeface="Noto Sans Symbols"/>
              <a:buChar char="∙"/>
            </a:pPr>
            <a:r>
              <a:rPr lang="pt-BR" sz="1600" b="0" i="0" u="none" strike="noStrike" cap="none">
                <a:solidFill>
                  <a:srgbClr val="000000"/>
                </a:solidFill>
                <a:latin typeface="Arial"/>
                <a:ea typeface="Arial"/>
                <a:cs typeface="Arial"/>
                <a:sym typeface="Arial"/>
              </a:rPr>
              <a:t>Civil (improbidade, ressarcimento e indenização)</a:t>
            </a:r>
            <a:endParaRPr/>
          </a:p>
          <a:p>
            <a:pPr marL="342900" marR="0" lvl="0" indent="-342900" algn="l" rtl="0">
              <a:lnSpc>
                <a:spcPct val="107000"/>
              </a:lnSpc>
              <a:spcBef>
                <a:spcPts val="0"/>
              </a:spcBef>
              <a:spcAft>
                <a:spcPts val="0"/>
              </a:spcAft>
              <a:buClr>
                <a:srgbClr val="000000"/>
              </a:buClr>
              <a:buSzPts val="1600"/>
              <a:buFont typeface="Noto Sans Symbols"/>
              <a:buChar char="∙"/>
            </a:pPr>
            <a:r>
              <a:rPr lang="pt-BR" sz="1600" b="0" i="0" u="none" strike="noStrike" cap="none">
                <a:solidFill>
                  <a:srgbClr val="000000"/>
                </a:solidFill>
                <a:latin typeface="Arial"/>
                <a:ea typeface="Arial"/>
                <a:cs typeface="Arial"/>
                <a:sym typeface="Arial"/>
              </a:rPr>
              <a:t>Criminal</a:t>
            </a:r>
            <a:endParaRPr/>
          </a:p>
          <a:p>
            <a:pPr marL="0" marR="0" lvl="0" indent="0" algn="l" rtl="0">
              <a:lnSpc>
                <a:spcPct val="107000"/>
              </a:lnSpc>
              <a:spcBef>
                <a:spcPts val="800"/>
              </a:spcBef>
              <a:spcAft>
                <a:spcPts val="0"/>
              </a:spcAft>
              <a:buNone/>
            </a:pPr>
            <a:r>
              <a:rPr lang="pt-BR"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8" name="Google Shape;458;p39"/>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Responsabilidades do agente de contratações e pregoeiro</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40"/>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464" name="Google Shape;464;p40"/>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65" name="Google Shape;465;p40"/>
          <p:cNvSpPr txBox="1"/>
          <p:nvPr/>
        </p:nvSpPr>
        <p:spPr>
          <a:xfrm>
            <a:off x="158100" y="934302"/>
            <a:ext cx="7556243" cy="365865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None/>
            </a:pPr>
            <a:r>
              <a:rPr lang="pt-BR" sz="1400" b="0" i="0" u="none" strike="noStrike" cap="none">
                <a:solidFill>
                  <a:srgbClr val="000000"/>
                </a:solidFill>
                <a:latin typeface="Arial"/>
                <a:ea typeface="Arial"/>
                <a:cs typeface="Arial"/>
                <a:sym typeface="Arial"/>
              </a:rPr>
              <a:t>O dever de ser diligente e de bem executar as atribuições de sua competência é inerente à condição de quem quer que preste serviços a outrem. O compromisso de bem atuar e de cumprir o encargo confiado gera responsabilidades que implicam em ter que assumir as consequências de atos que resultem da inobservância de deveres descumpridos ou atendidos de forma insatisfatória.</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Ao agente de contratações exige-se, portanto, atenção aos </a:t>
            </a:r>
            <a:r>
              <a:rPr lang="pt-BR" sz="1400" b="1" i="0" u="none" strike="noStrike" cap="none">
                <a:solidFill>
                  <a:srgbClr val="000000"/>
                </a:solidFill>
                <a:latin typeface="Arial"/>
                <a:ea typeface="Arial"/>
                <a:cs typeface="Arial"/>
                <a:sym typeface="Arial"/>
              </a:rPr>
              <a:t>princípios básicos que orientam toda a atividade estatal, dentre estes aqueles inscritos no art. 37 da Constituição Federal: </a:t>
            </a:r>
            <a:r>
              <a:rPr lang="pt-BR" sz="1400" b="0" i="0" u="none" strike="noStrike" cap="none">
                <a:solidFill>
                  <a:srgbClr val="000000"/>
                </a:solidFill>
                <a:latin typeface="Arial"/>
                <a:ea typeface="Arial"/>
                <a:cs typeface="Arial"/>
                <a:sym typeface="Arial"/>
              </a:rPr>
              <a:t>legalidade, impessoalidade, moralidade, publicidade e eficiência. Atuar com diligência, competência e eficiência é dever inafastável dessa condição que lhe foi por lei atribuída. Atos que importem em lesão ao interesse público não se compatibilizam com o encargo que a ele se imputa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8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66" name="Google Shape;466;p40"/>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Responsabilidades do agente de contratações e pregoeiro</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41"/>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472" name="Google Shape;472;p41"/>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73" name="Google Shape;473;p41"/>
          <p:cNvSpPr txBox="1"/>
          <p:nvPr/>
        </p:nvSpPr>
        <p:spPr>
          <a:xfrm>
            <a:off x="158100" y="934302"/>
            <a:ext cx="7426458" cy="27728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None/>
            </a:pPr>
            <a:r>
              <a:rPr lang="pt-BR" sz="1400" b="0" i="0" u="none" strike="noStrike" cap="none">
                <a:solidFill>
                  <a:srgbClr val="000000"/>
                </a:solidFill>
                <a:latin typeface="Arial"/>
                <a:ea typeface="Arial"/>
                <a:cs typeface="Arial"/>
                <a:sym typeface="Arial"/>
              </a:rPr>
              <a:t>A primeira implica em ter que avaliar no plano meramente funcional o cometimento de irregularidades que resultem, direta ou indiretamente, na afronta a normas e regulamentos que se prestem a orientar condutas que deva observar, podendo afetar a relação mantida com o ente ao qual se acha integrado.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No </a:t>
            </a:r>
            <a:r>
              <a:rPr lang="pt-BR" sz="1400" b="1" i="0" u="none" strike="noStrike" cap="none">
                <a:solidFill>
                  <a:srgbClr val="000000"/>
                </a:solidFill>
                <a:latin typeface="Arial"/>
                <a:ea typeface="Arial"/>
                <a:cs typeface="Arial"/>
                <a:sym typeface="Arial"/>
              </a:rPr>
              <a:t>âmbito </a:t>
            </a:r>
            <a:r>
              <a:rPr lang="pt-BR" sz="1400" b="1" i="1" u="none" strike="noStrike" cap="none">
                <a:solidFill>
                  <a:srgbClr val="000000"/>
                </a:solidFill>
                <a:latin typeface="Arial"/>
                <a:ea typeface="Arial"/>
                <a:cs typeface="Arial"/>
                <a:sym typeface="Arial"/>
              </a:rPr>
              <a:t>civil </a:t>
            </a:r>
            <a:r>
              <a:rPr lang="pt-BR" sz="1400" b="0" i="0" u="none" strike="noStrike" cap="none">
                <a:solidFill>
                  <a:srgbClr val="000000"/>
                </a:solidFill>
                <a:latin typeface="Arial"/>
                <a:ea typeface="Arial"/>
                <a:cs typeface="Arial"/>
                <a:sym typeface="Arial"/>
              </a:rPr>
              <a:t>apurar-se-á a ocorrência de danos a serem reparados em razão de eventual irregularidade que se lhe possa imputar. </a:t>
            </a:r>
            <a:r>
              <a:rPr lang="pt-BR" sz="1400" b="1" i="0" u="none" strike="noStrike" cap="none">
                <a:solidFill>
                  <a:srgbClr val="000000"/>
                </a:solidFill>
                <a:latin typeface="Arial"/>
                <a:ea typeface="Arial"/>
                <a:cs typeface="Arial"/>
                <a:sym typeface="Arial"/>
              </a:rPr>
              <a:t>Na </a:t>
            </a:r>
            <a:r>
              <a:rPr lang="pt-BR" sz="1400" b="1" i="1" u="none" strike="noStrike" cap="none">
                <a:solidFill>
                  <a:srgbClr val="000000"/>
                </a:solidFill>
                <a:latin typeface="Arial"/>
                <a:ea typeface="Arial"/>
                <a:cs typeface="Arial"/>
                <a:sym typeface="Arial"/>
              </a:rPr>
              <a:t>área criminal </a:t>
            </a:r>
            <a:r>
              <a:rPr lang="pt-BR" sz="1400" b="0" i="0" u="none" strike="noStrike" cap="none">
                <a:solidFill>
                  <a:srgbClr val="000000"/>
                </a:solidFill>
                <a:latin typeface="Arial"/>
                <a:ea typeface="Arial"/>
                <a:cs typeface="Arial"/>
                <a:sym typeface="Arial"/>
              </a:rPr>
              <a:t>a repercussão estará adstrita ao exame de cometimento de fato tipificado como crime pelas leis em vigor.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800"/>
              </a:spcBef>
              <a:spcAft>
                <a:spcPts val="0"/>
              </a:spcAft>
              <a:buNone/>
            </a:pPr>
            <a:r>
              <a:rPr lang="pt-BR" sz="1400" b="0" i="0" u="none" strike="noStrike" cap="none">
                <a:solidFill>
                  <a:srgbClr val="000000"/>
                </a:solidFill>
                <a:latin typeface="Arial"/>
                <a:ea typeface="Arial"/>
                <a:cs typeface="Arial"/>
                <a:sym typeface="Arial"/>
              </a:rPr>
              <a:t>Em relação à equipe de apoio, embora não se delegue aos seus membros poderes idênticos àqueles atribuídos ao pregoeiro, não se pode afirmar que haja isenção de responsabilidade, porquanto subsiste, em relação a cada um deles o dever de representar </a:t>
            </a:r>
            <a:endParaRPr sz="1400" b="0" i="0" u="none" strike="noStrike" cap="none">
              <a:solidFill>
                <a:srgbClr val="000000"/>
              </a:solidFill>
              <a:latin typeface="Arial"/>
              <a:ea typeface="Arial"/>
              <a:cs typeface="Arial"/>
              <a:sym typeface="Arial"/>
            </a:endParaRPr>
          </a:p>
        </p:txBody>
      </p:sp>
      <p:sp>
        <p:nvSpPr>
          <p:cNvPr id="474" name="Google Shape;474;p41"/>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Responsabilidades do agente de contratações e pregoeiro</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Google Shape;479;p42"/>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480" name="Google Shape;480;p42"/>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81" name="Google Shape;481;p42"/>
          <p:cNvSpPr txBox="1"/>
          <p:nvPr/>
        </p:nvSpPr>
        <p:spPr>
          <a:xfrm>
            <a:off x="158100" y="934302"/>
            <a:ext cx="7497342" cy="31976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None/>
            </a:pPr>
            <a:r>
              <a:rPr lang="pt-BR" sz="1400" b="0" i="0" u="none" strike="noStrike" cap="none">
                <a:solidFill>
                  <a:srgbClr val="000000"/>
                </a:solidFill>
                <a:latin typeface="Arial"/>
                <a:ea typeface="Arial"/>
                <a:cs typeface="Arial"/>
                <a:sym typeface="Arial"/>
              </a:rPr>
              <a:t>Oportuno asseverar que </a:t>
            </a:r>
            <a:r>
              <a:rPr lang="pt-BR" sz="1400" b="1" i="0" u="none" strike="noStrike" cap="none">
                <a:solidFill>
                  <a:srgbClr val="000000"/>
                </a:solidFill>
                <a:latin typeface="Arial"/>
                <a:ea typeface="Arial"/>
                <a:cs typeface="Arial"/>
                <a:sym typeface="Arial"/>
              </a:rPr>
              <a:t>a equipe de apoio não possui atribuições que importem em julgamento ou deliberação,</a:t>
            </a:r>
            <a:r>
              <a:rPr lang="pt-BR" sz="1400" b="0" i="0" u="none" strike="noStrike" cap="none">
                <a:solidFill>
                  <a:srgbClr val="000000"/>
                </a:solidFill>
                <a:latin typeface="Arial"/>
                <a:ea typeface="Arial"/>
                <a:cs typeface="Arial"/>
                <a:sym typeface="Arial"/>
              </a:rPr>
              <a:t> sendo tais atos de responsabilidade exclusiva do agente de contratações.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Nada impede, todavia, que a seus membros se impute a responsabilidade de realizar o exame de propostas quanto aos aspectos formais, sugerindo a classificação ou a desclassificação. Ao agente de contratações cabe examinar a proposição feita e tomar a decisão que entender compatível na hipótese tratada.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O mesmo se pode dizer em relação à habilitação em cada certame licitatório, quando poderá a equipe de apoio analisar os documentos à luz do que estatuir o edital, emitindo parecer destinado a subsidiar a decisão a ser adotada pelo agente de contratações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8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2" name="Google Shape;482;p42"/>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Responsabilidades do agente de contratações e pregoeiro</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Google Shape;487;p43"/>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88" name="Google Shape;488;p43"/>
          <p:cNvSpPr txBox="1"/>
          <p:nvPr/>
        </p:nvSpPr>
        <p:spPr>
          <a:xfrm>
            <a:off x="168302" y="454994"/>
            <a:ext cx="6813746" cy="1328539"/>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1125"/>
              </a:spcBef>
              <a:spcAft>
                <a:spcPts val="0"/>
              </a:spcAft>
              <a:buNone/>
            </a:pPr>
            <a:r>
              <a:rPr lang="pt-BR" sz="2800" b="1" i="0" u="none" strike="noStrike" cap="none">
                <a:solidFill>
                  <a:srgbClr val="FF6C00"/>
                </a:solidFill>
                <a:latin typeface="Arial"/>
                <a:ea typeface="Arial"/>
                <a:cs typeface="Arial"/>
                <a:sym typeface="Arial"/>
              </a:rPr>
              <a:t>Responsabilidade das comissões </a:t>
            </a:r>
            <a:endParaRPr/>
          </a:p>
          <a:p>
            <a:pPr marL="0" marR="0" lvl="0" indent="0" algn="just" rtl="0">
              <a:lnSpc>
                <a:spcPct val="100000"/>
              </a:lnSpc>
              <a:spcBef>
                <a:spcPts val="1125"/>
              </a:spcBef>
              <a:spcAft>
                <a:spcPts val="0"/>
              </a:spcAft>
              <a:buClr>
                <a:srgbClr val="000000"/>
              </a:buClr>
              <a:buSzPts val="3900"/>
              <a:buFont typeface="Arial"/>
              <a:buNone/>
            </a:pPr>
            <a:endParaRPr sz="2800" b="1" i="0" u="none" strike="noStrike" cap="none">
              <a:solidFill>
                <a:srgbClr val="FF6C00"/>
              </a:solidFill>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44"/>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494" name="Google Shape;494;p44"/>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95" name="Google Shape;495;p44"/>
          <p:cNvSpPr txBox="1"/>
          <p:nvPr/>
        </p:nvSpPr>
        <p:spPr>
          <a:xfrm>
            <a:off x="221895" y="647026"/>
            <a:ext cx="7256337" cy="404735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pt-BR" sz="1400" b="0" i="0" u="none" strike="noStrike" cap="none">
                <a:solidFill>
                  <a:srgbClr val="000000"/>
                </a:solidFill>
                <a:latin typeface="Arial"/>
                <a:ea typeface="Arial"/>
                <a:cs typeface="Arial"/>
                <a:sym typeface="Arial"/>
              </a:rPr>
              <a:t>Art. 6</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L - comissão de contratação: conjunto de agentes públicos indicados pela Administração, em caráter permanente ou especial, com a função de receber, examinar e julgar documentos relativos às licitações e aos procedimentos auxiliares;</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Art. 7</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 2º Em licitação que envolva bens ou serviços especiais, desde que observados os requisitos estabelecidos no </a:t>
            </a:r>
            <a:r>
              <a:rPr lang="pt-BR" sz="1400" b="0" i="0" u="sng" strike="noStrike" cap="none">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art. 7º desta Lei</a:t>
            </a:r>
            <a:r>
              <a:rPr lang="pt-BR" sz="1400" b="0" i="0" u="none" strike="noStrike" cap="none">
                <a:solidFill>
                  <a:srgbClr val="000000"/>
                </a:solidFill>
                <a:latin typeface="Arial"/>
                <a:ea typeface="Arial"/>
                <a:cs typeface="Arial"/>
                <a:sym typeface="Arial"/>
              </a:rPr>
              <a:t>, o agente de contratação poderá ser substituído por comissão de contratação formada por, no mínimo, 3 (três) membros, que </a:t>
            </a:r>
            <a:r>
              <a:rPr lang="pt-BR" sz="1400" b="1" i="0" u="none" strike="noStrike" cap="none">
                <a:solidFill>
                  <a:srgbClr val="000000"/>
                </a:solidFill>
                <a:latin typeface="Arial"/>
                <a:ea typeface="Arial"/>
                <a:cs typeface="Arial"/>
                <a:sym typeface="Arial"/>
              </a:rPr>
              <a:t>responderão solidariamente por todos os atos praticados pela comissão, </a:t>
            </a:r>
            <a:r>
              <a:rPr lang="pt-BR" sz="1400" b="1" i="0" u="sng" strike="noStrike" cap="none">
                <a:solidFill>
                  <a:srgbClr val="000000"/>
                </a:solidFill>
                <a:latin typeface="Arial"/>
                <a:ea typeface="Arial"/>
                <a:cs typeface="Arial"/>
                <a:sym typeface="Arial"/>
              </a:rPr>
              <a:t>ressalvado o membro que expressar posição individual divergente fundamentada e registrada em ata</a:t>
            </a:r>
            <a:r>
              <a:rPr lang="pt-BR" sz="1400" b="1" i="0" u="none" strike="noStrike" cap="none">
                <a:solidFill>
                  <a:srgbClr val="000000"/>
                </a:solidFill>
                <a:latin typeface="Arial"/>
                <a:ea typeface="Arial"/>
                <a:cs typeface="Arial"/>
                <a:sym typeface="Arial"/>
              </a:rPr>
              <a:t> </a:t>
            </a:r>
            <a:r>
              <a:rPr lang="pt-BR" sz="1400" b="0" i="0" u="none" strike="noStrike" cap="none">
                <a:solidFill>
                  <a:srgbClr val="000000"/>
                </a:solidFill>
                <a:latin typeface="Arial"/>
                <a:ea typeface="Arial"/>
                <a:cs typeface="Arial"/>
                <a:sym typeface="Arial"/>
              </a:rPr>
              <a:t>lavrada na reunião em que houver sido tomada a decisão.</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8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6" name="Google Shape;496;p44"/>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Responsabilidade das comissões</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Google Shape;501;p45"/>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502" name="Google Shape;502;p45"/>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03" name="Google Shape;503;p45"/>
          <p:cNvSpPr txBox="1"/>
          <p:nvPr/>
        </p:nvSpPr>
        <p:spPr>
          <a:xfrm>
            <a:off x="158100" y="934302"/>
            <a:ext cx="7327221" cy="223884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None/>
            </a:pPr>
            <a:r>
              <a:rPr lang="pt-BR" sz="1400" b="0" i="0" u="none" strike="noStrike" cap="none">
                <a:solidFill>
                  <a:srgbClr val="000000"/>
                </a:solidFill>
                <a:latin typeface="Arial"/>
                <a:ea typeface="Arial"/>
                <a:cs typeface="Arial"/>
                <a:sym typeface="Arial"/>
              </a:rPr>
              <a:t>Participar de comissão de licitação é coisa séria! Não raras vezes, o servidor é designado para integrar comissão de licitação, atuação essa que poderá lhe garantir o recebimento de gratificação pelo desempenho dessa nova função, se assim for previsto em norma, e, atraído pela promessa de um incremento remuneratório, nem sempre tem real consciência da responsabilidade que está assumindo</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8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04" name="Google Shape;504;p45"/>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Responsabilidade das comissões</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Google Shape;509;p46"/>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510" name="Google Shape;510;p46"/>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11" name="Google Shape;511;p46"/>
          <p:cNvSpPr txBox="1"/>
          <p:nvPr/>
        </p:nvSpPr>
        <p:spPr>
          <a:xfrm>
            <a:off x="158100" y="934302"/>
            <a:ext cx="7348486" cy="3381142"/>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pt-BR" sz="1400" b="0" i="0" u="none" strike="noStrike" cap="none">
                <a:solidFill>
                  <a:srgbClr val="000000"/>
                </a:solidFill>
                <a:latin typeface="Arial"/>
                <a:ea typeface="Arial"/>
                <a:cs typeface="Arial"/>
                <a:sym typeface="Arial"/>
              </a:rPr>
              <a:t>O membro da comissão não pode ser uma </a:t>
            </a:r>
            <a:r>
              <a:rPr lang="pt-BR" sz="1400" b="1" i="0" u="sng" strike="noStrike" cap="none">
                <a:solidFill>
                  <a:srgbClr val="000000"/>
                </a:solidFill>
                <a:latin typeface="Arial"/>
                <a:ea typeface="Arial"/>
                <a:cs typeface="Arial"/>
                <a:sym typeface="Arial"/>
              </a:rPr>
              <a:t>“Maria vai com as outras</a:t>
            </a:r>
            <a:r>
              <a:rPr lang="pt-BR" sz="1400" b="0" i="0" u="none" strike="noStrike" cap="none">
                <a:solidFill>
                  <a:srgbClr val="000000"/>
                </a:solidFill>
                <a:latin typeface="Arial"/>
                <a:ea typeface="Arial"/>
                <a:cs typeface="Arial"/>
                <a:sym typeface="Arial"/>
              </a:rPr>
              <a:t>”! Caso o servidor discorde dos demais membros, e não conseguindo convencê- los de sua posição, lhe é garantido o direito de divergir, o qual será exercido e formalizado, para os fins do § 3º do art. 51, com a devida fundamentação e registro em ata lavrada na reunião em que for tomada a decisão</a:t>
            </a:r>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Essa autonomia, em relação à tomada de decisão de cada servidor, possui grande importância face à responsabilidade solidária pelos atos praticados pela comissão.</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Por meio desse procedimento, esse membro Comissão de contratações </a:t>
            </a:r>
            <a:r>
              <a:rPr lang="pt-BR" sz="1400" b="1" i="0" u="sng" strike="noStrike" cap="none">
                <a:solidFill>
                  <a:srgbClr val="000000"/>
                </a:solidFill>
                <a:latin typeface="Arial"/>
                <a:ea typeface="Arial"/>
                <a:cs typeface="Arial"/>
                <a:sym typeface="Arial"/>
              </a:rPr>
              <a:t>poderá se eximir de eventual responsabilidade solidária</a:t>
            </a:r>
            <a:r>
              <a:rPr lang="pt-BR" sz="1400" b="0" i="0" u="none" strike="noStrike" cap="none">
                <a:solidFill>
                  <a:srgbClr val="000000"/>
                </a:solidFill>
                <a:latin typeface="Arial"/>
                <a:ea typeface="Arial"/>
                <a:cs typeface="Arial"/>
                <a:sym typeface="Arial"/>
              </a:rPr>
              <a:t>, caso a decisão tomada em reunião seja questionada.</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8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12" name="Google Shape;512;p46"/>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Responsabilidade das comissões</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517" name="Google Shape;517;p47"/>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518" name="Google Shape;518;p47"/>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19" name="Google Shape;519;p47"/>
          <p:cNvSpPr txBox="1"/>
          <p:nvPr/>
        </p:nvSpPr>
        <p:spPr>
          <a:xfrm>
            <a:off x="158100" y="934302"/>
            <a:ext cx="7556243" cy="185495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pt-BR" sz="1400" b="0" i="0" u="none" strike="noStrike" cap="none">
                <a:solidFill>
                  <a:srgbClr val="000000"/>
                </a:solidFill>
                <a:latin typeface="Arial"/>
                <a:ea typeface="Arial"/>
                <a:cs typeface="Arial"/>
                <a:sym typeface="Arial"/>
              </a:rPr>
              <a:t>No entanto, não basta que o membro da comissão seja da </a:t>
            </a:r>
            <a:r>
              <a:rPr lang="pt-BR" sz="1400" b="1" i="0" u="none" strike="noStrike" cap="none">
                <a:solidFill>
                  <a:srgbClr val="000000"/>
                </a:solidFill>
                <a:latin typeface="Arial"/>
                <a:ea typeface="Arial"/>
                <a:cs typeface="Arial"/>
                <a:sym typeface="Arial"/>
              </a:rPr>
              <a:t>“turma do contra</a:t>
            </a:r>
            <a:r>
              <a:rPr lang="pt-BR" sz="1400" b="0" i="0" u="none" strike="noStrike" cap="none">
                <a:solidFill>
                  <a:srgbClr val="000000"/>
                </a:solidFill>
                <a:latin typeface="Arial"/>
                <a:ea typeface="Arial"/>
                <a:cs typeface="Arial"/>
                <a:sym typeface="Arial"/>
              </a:rPr>
              <a:t>”, apenas contrapondo-se à vontade da maioria. </a:t>
            </a:r>
            <a:r>
              <a:rPr lang="pt-BR" sz="1400" b="1" i="0" u="none" strike="noStrike" cap="none">
                <a:solidFill>
                  <a:srgbClr val="000000"/>
                </a:solidFill>
                <a:latin typeface="Arial"/>
                <a:ea typeface="Arial"/>
                <a:cs typeface="Arial"/>
                <a:sym typeface="Arial"/>
              </a:rPr>
              <a:t>O direito de divergir deve ser exercido com responsabilidade.</a:t>
            </a:r>
            <a:r>
              <a:rPr lang="pt-BR" sz="1400" b="0" i="0" u="none" strike="noStrike" cap="none">
                <a:solidFill>
                  <a:srgbClr val="000000"/>
                </a:solidFill>
                <a:latin typeface="Arial"/>
                <a:ea typeface="Arial"/>
                <a:cs typeface="Arial"/>
                <a:sym typeface="Arial"/>
              </a:rPr>
              <a:t> Quando o servidor se encontrar diante de um ato que, com base em seu juízo crítico e racional, entender contrário à ordem jurídica, deverá expor os motivos que o levaram a essa conclusão na referida ata. Mesmo porque, a oposição injustificada e contrária ao ordenamento também gera responsabilização.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8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20" name="Google Shape;520;p47"/>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Responsabilidade das comissões</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5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48" name="Google Shape;548;p51"/>
          <p:cNvSpPr txBox="1"/>
          <p:nvPr/>
        </p:nvSpPr>
        <p:spPr>
          <a:xfrm>
            <a:off x="388042" y="575496"/>
            <a:ext cx="6813746" cy="748251"/>
          </a:xfrm>
          <a:prstGeom prst="rect">
            <a:avLst/>
          </a:prstGeom>
          <a:noFill/>
          <a:ln>
            <a:noFill/>
          </a:ln>
        </p:spPr>
        <p:txBody>
          <a:bodyPr spcFirstLastPara="1" wrap="square" lIns="91425" tIns="91425" rIns="91425" bIns="91425" anchor="t" anchorCtr="0">
            <a:spAutoFit/>
          </a:bodyPr>
          <a:lstStyle/>
          <a:p>
            <a:pPr marL="0" marR="0" lvl="0" indent="0" algn="l" rtl="0">
              <a:lnSpc>
                <a:spcPct val="107000"/>
              </a:lnSpc>
              <a:spcBef>
                <a:spcPts val="0"/>
              </a:spcBef>
              <a:spcAft>
                <a:spcPts val="800"/>
              </a:spcAft>
              <a:buNone/>
            </a:pPr>
            <a:r>
              <a:rPr lang="pt-BR" sz="2800" b="1" i="0" u="none" strike="noStrike" cap="none">
                <a:solidFill>
                  <a:srgbClr val="FF6C00"/>
                </a:solidFill>
                <a:latin typeface="Arial"/>
                <a:ea typeface="Arial"/>
                <a:cs typeface="Arial"/>
                <a:sym typeface="Arial"/>
              </a:rPr>
              <a:t>RESPONSABILIDADE CIVIL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title"/>
          </p:nvPr>
        </p:nvSpPr>
        <p:spPr>
          <a:xfrm>
            <a:off x="628650" y="510778"/>
            <a:ext cx="7886700" cy="757238"/>
          </a:xfrm>
          <a:prstGeom prst="rect">
            <a:avLst/>
          </a:prstGeom>
          <a:noFill/>
          <a:ln>
            <a:noFill/>
          </a:ln>
        </p:spPr>
        <p:txBody>
          <a:bodyPr spcFirstLastPara="1" wrap="square" lIns="68569" tIns="34275" rIns="68569" bIns="34275" anchor="ctr" anchorCtr="0">
            <a:normAutofit/>
          </a:bodyPr>
          <a:lstStyle/>
          <a:p>
            <a:pPr>
              <a:buClr>
                <a:schemeClr val="accent2"/>
              </a:buClr>
              <a:buSzPts val="4400"/>
            </a:pPr>
            <a:r>
              <a:rPr lang="pt-BR" b="1">
                <a:solidFill>
                  <a:schemeClr val="accent2"/>
                </a:solidFill>
                <a:latin typeface="Arial"/>
                <a:ea typeface="Arial"/>
                <a:cs typeface="Arial"/>
                <a:sym typeface="Arial"/>
              </a:rPr>
              <a:t>INTRODUÇÃO</a:t>
            </a:r>
            <a:endParaRPr/>
          </a:p>
        </p:txBody>
      </p:sp>
      <p:pic>
        <p:nvPicPr>
          <p:cNvPr id="158" name="Google Shape;158;p5"/>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59" name="Google Shape;159;p5"/>
          <p:cNvSpPr txBox="1">
            <a:spLocks noGrp="1"/>
          </p:cNvSpPr>
          <p:nvPr>
            <p:ph type="body" idx="1"/>
          </p:nvPr>
        </p:nvSpPr>
        <p:spPr>
          <a:xfrm>
            <a:off x="339938" y="642056"/>
            <a:ext cx="7886700" cy="3263400"/>
          </a:xfrm>
          <a:prstGeom prst="rect">
            <a:avLst/>
          </a:prstGeom>
          <a:noFill/>
          <a:ln>
            <a:noFill/>
          </a:ln>
        </p:spPr>
        <p:txBody>
          <a:bodyPr spcFirstLastPara="1" wrap="square" lIns="68569" tIns="34275" rIns="68569" bIns="34275" anchor="t" anchorCtr="0">
            <a:normAutofit fontScale="77500" lnSpcReduction="20000"/>
          </a:bodyPr>
          <a:lstStyle/>
          <a:p>
            <a:pPr marL="171450" indent="-171450" algn="just">
              <a:lnSpc>
                <a:spcPct val="160000"/>
              </a:lnSpc>
              <a:spcBef>
                <a:spcPts val="0"/>
              </a:spcBef>
              <a:buSzPct val="100000"/>
            </a:pPr>
            <a:r>
              <a:rPr lang="pt-BR" sz="2100" b="1" dirty="0">
                <a:solidFill>
                  <a:schemeClr val="tx1"/>
                </a:solidFill>
              </a:rPr>
              <a:t>INOVAÇÃO OU NOVAÇÃO?</a:t>
            </a:r>
            <a:endParaRPr dirty="0">
              <a:solidFill>
                <a:schemeClr val="tx1"/>
              </a:solidFill>
            </a:endParaRPr>
          </a:p>
          <a:p>
            <a:pPr marL="0" indent="0" algn="just">
              <a:lnSpc>
                <a:spcPct val="160000"/>
              </a:lnSpc>
              <a:buSzPct val="100000"/>
              <a:buNone/>
            </a:pPr>
            <a:r>
              <a:rPr lang="pt-BR" sz="2100" dirty="0">
                <a:solidFill>
                  <a:schemeClr val="tx1"/>
                </a:solidFill>
              </a:rPr>
              <a:t>	- Tal princípio está previsto desde o Decreto-Lei nº 200/1967, no Art. 6°:</a:t>
            </a:r>
            <a:endParaRPr dirty="0">
              <a:solidFill>
                <a:schemeClr val="tx1"/>
              </a:solidFill>
            </a:endParaRPr>
          </a:p>
          <a:p>
            <a:pPr marL="0" indent="0" algn="just">
              <a:lnSpc>
                <a:spcPct val="160000"/>
              </a:lnSpc>
              <a:buSzPct val="100000"/>
              <a:buNone/>
            </a:pPr>
            <a:r>
              <a:rPr lang="pt-BR" sz="2100" dirty="0">
                <a:solidFill>
                  <a:schemeClr val="tx1"/>
                </a:solidFill>
              </a:rPr>
              <a:t>	“</a:t>
            </a:r>
            <a:r>
              <a:rPr lang="pt-BR" sz="2100" i="1" dirty="0">
                <a:solidFill>
                  <a:schemeClr val="tx1"/>
                </a:solidFill>
              </a:rPr>
              <a:t>As atividades da administração Federal obedecerão aos seguintes princípios fundamentais:</a:t>
            </a:r>
            <a:endParaRPr dirty="0">
              <a:solidFill>
                <a:schemeClr val="tx1"/>
              </a:solidFill>
            </a:endParaRPr>
          </a:p>
          <a:p>
            <a:pPr marL="0" indent="0" algn="just">
              <a:lnSpc>
                <a:spcPct val="160000"/>
              </a:lnSpc>
              <a:buSzPct val="100000"/>
              <a:buNone/>
            </a:pPr>
            <a:r>
              <a:rPr lang="pt-BR" sz="2100" i="1" dirty="0">
                <a:solidFill>
                  <a:schemeClr val="tx1"/>
                </a:solidFill>
              </a:rPr>
              <a:t>	I </a:t>
            </a:r>
            <a:r>
              <a:rPr lang="pt-BR" sz="2100" b="1" i="1" dirty="0">
                <a:solidFill>
                  <a:schemeClr val="tx1"/>
                </a:solidFill>
              </a:rPr>
              <a:t>– Planejamento.</a:t>
            </a:r>
            <a:endParaRPr dirty="0">
              <a:solidFill>
                <a:schemeClr val="tx1"/>
              </a:solidFill>
            </a:endParaRPr>
          </a:p>
          <a:p>
            <a:pPr marL="0" indent="0" algn="just">
              <a:lnSpc>
                <a:spcPct val="160000"/>
              </a:lnSpc>
              <a:buSzPct val="100000"/>
              <a:buNone/>
            </a:pPr>
            <a:r>
              <a:rPr lang="pt-BR" sz="2100" i="1" dirty="0">
                <a:solidFill>
                  <a:schemeClr val="tx1"/>
                </a:solidFill>
              </a:rPr>
              <a:t>	II – Coordenação.</a:t>
            </a:r>
            <a:endParaRPr dirty="0">
              <a:solidFill>
                <a:schemeClr val="tx1"/>
              </a:solidFill>
            </a:endParaRPr>
          </a:p>
          <a:p>
            <a:pPr marL="0" indent="0" algn="just">
              <a:lnSpc>
                <a:spcPct val="160000"/>
              </a:lnSpc>
              <a:buSzPct val="100000"/>
              <a:buNone/>
            </a:pPr>
            <a:r>
              <a:rPr lang="pt-BR" sz="2100" i="1" dirty="0">
                <a:solidFill>
                  <a:schemeClr val="tx1"/>
                </a:solidFill>
              </a:rPr>
              <a:t>	III – Descentralização . . </a:t>
            </a:r>
            <a:r>
              <a:rPr lang="pt-BR" sz="2100" i="1" dirty="0"/>
              <a:t>.”</a:t>
            </a:r>
            <a:endParaRPr dirty="0"/>
          </a:p>
          <a:p>
            <a:pPr marL="171450" indent="-68103">
              <a:buSzPct val="100000"/>
              <a:buNone/>
            </a:pPr>
            <a:endParaRPr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52"/>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554" name="Google Shape;554;p52"/>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55" name="Google Shape;555;p52"/>
          <p:cNvSpPr txBox="1"/>
          <p:nvPr/>
        </p:nvSpPr>
        <p:spPr>
          <a:xfrm>
            <a:off x="248093" y="934302"/>
            <a:ext cx="6974958" cy="275167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pt-BR" sz="1400" b="0" i="0" u="none" strike="noStrike" cap="none">
                <a:solidFill>
                  <a:srgbClr val="000000"/>
                </a:solidFill>
                <a:latin typeface="Arial"/>
                <a:ea typeface="Arial"/>
                <a:cs typeface="Arial"/>
                <a:sym typeface="Arial"/>
              </a:rPr>
              <a:t>A responsabilidade civil do agente público decorre de ato omissivo ou comissivo, doloso ou culposo, que resulte em prejuízo ao erário ou a terceiros (art. 122, Lei 8.112/90)</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A responsabilidade dos agentes públicos não se confunde com a da Estado. </a:t>
            </a:r>
            <a:r>
              <a:rPr lang="pt-BR" sz="1400" b="1" i="0" u="none" strike="noStrike" cap="none">
                <a:solidFill>
                  <a:srgbClr val="000000"/>
                </a:solidFill>
                <a:latin typeface="Arial"/>
                <a:ea typeface="Arial"/>
                <a:cs typeface="Arial"/>
                <a:sym typeface="Arial"/>
              </a:rPr>
              <a:t>A deste é objetiva ,</a:t>
            </a:r>
            <a:r>
              <a:rPr lang="pt-BR" sz="1400" b="0" i="0" u="none" strike="noStrike" cap="none">
                <a:solidFill>
                  <a:srgbClr val="000000"/>
                </a:solidFill>
                <a:latin typeface="Arial"/>
                <a:ea typeface="Arial"/>
                <a:cs typeface="Arial"/>
                <a:sym typeface="Arial"/>
              </a:rPr>
              <a:t> a daqueles é subjetiva, conforme determina o art. 37, § 6º da Constituição Federal: as pessoas jurídicas de direito público e as de direito privado prestadora de serviços públicos responderão pelos danos que seus agentes, nessa qualidade, causarem a terceiros, assegurando o direito de regresso contra o responsável nos casos de dolo ou culpa.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8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6" name="Google Shape;556;p52"/>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Responsabilidade Civil</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61" name="Google Shape;561;p53"/>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562" name="Google Shape;562;p53"/>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63" name="Google Shape;563;p53"/>
          <p:cNvSpPr txBox="1"/>
          <p:nvPr/>
        </p:nvSpPr>
        <p:spPr>
          <a:xfrm>
            <a:off x="333153" y="1063625"/>
            <a:ext cx="6974958" cy="178314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pt-BR" sz="1400" b="1" i="0" u="none" strike="noStrike" cap="none">
                <a:solidFill>
                  <a:srgbClr val="000000"/>
                </a:solidFill>
                <a:latin typeface="Arial"/>
                <a:ea typeface="Arial"/>
                <a:cs typeface="Arial"/>
                <a:sym typeface="Arial"/>
              </a:rPr>
              <a:t>Responsabilidade do Estado</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O Estado, ou os particulares quanto prestam serviço público, respondem objetivamente pelos danos causados por seus agentes. Basta apenas que se demonstre o dano e o nexo causal para que fique configurada a responsabilidade do Estado em indenizar.</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800"/>
              </a:spcAft>
              <a:buNone/>
            </a:pPr>
            <a:r>
              <a:rPr lang="pt-BR" sz="14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64" name="Google Shape;564;p53"/>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Responsabilidade Civil</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pic>
        <p:nvPicPr>
          <p:cNvPr id="569" name="Google Shape;569;p54"/>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570" name="Google Shape;570;p54"/>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71" name="Google Shape;571;p54"/>
          <p:cNvSpPr txBox="1"/>
          <p:nvPr/>
        </p:nvSpPr>
        <p:spPr>
          <a:xfrm>
            <a:off x="383785" y="730471"/>
            <a:ext cx="6974958" cy="3794588"/>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pt-BR" sz="1400" b="1" i="0" u="none" strike="noStrike" cap="none">
                <a:solidFill>
                  <a:srgbClr val="000000"/>
                </a:solidFill>
                <a:latin typeface="Arial"/>
                <a:ea typeface="Arial"/>
                <a:cs typeface="Arial"/>
                <a:sym typeface="Arial"/>
              </a:rPr>
              <a:t>Teorias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800"/>
              </a:spcBef>
              <a:spcAft>
                <a:spcPts val="0"/>
              </a:spcAft>
              <a:buNone/>
            </a:pPr>
            <a:r>
              <a:rPr lang="pt-BR" sz="1400" b="1" i="0" u="none" strike="noStrike" cap="none">
                <a:solidFill>
                  <a:srgbClr val="000000"/>
                </a:solidFill>
                <a:latin typeface="Arial"/>
                <a:ea typeface="Arial"/>
                <a:cs typeface="Arial"/>
                <a:sym typeface="Arial"/>
              </a:rPr>
              <a:t>Irresponsabilidade do Estado:</a:t>
            </a:r>
            <a:r>
              <a:rPr lang="pt-BR" sz="1400" b="0" i="0" u="none" strike="noStrike" cap="none">
                <a:solidFill>
                  <a:srgbClr val="212529"/>
                </a:solidFill>
                <a:latin typeface="Arial"/>
                <a:ea typeface="Arial"/>
                <a:cs typeface="Arial"/>
                <a:sym typeface="Arial"/>
              </a:rPr>
              <a:t> </a:t>
            </a:r>
            <a:r>
              <a:rPr lang="pt-BR" sz="1400" b="0" i="0" u="none" strike="noStrike" cap="none">
                <a:solidFill>
                  <a:srgbClr val="000000"/>
                </a:solidFill>
                <a:latin typeface="Arial"/>
                <a:ea typeface="Arial"/>
                <a:cs typeface="Arial"/>
                <a:sym typeface="Arial"/>
              </a:rPr>
              <a:t>Esta teoria prevalecia nos Estados soberanos absolutistas, em que o poder estatal era concentrado massivamente em um único indivíduo ou pequeno grupo, a figura do monarca. Para esta teoria, </a:t>
            </a:r>
            <a:r>
              <a:rPr lang="pt-BR" sz="1400" b="1" i="0" u="sng" strike="noStrike" cap="none">
                <a:solidFill>
                  <a:srgbClr val="000000"/>
                </a:solidFill>
                <a:latin typeface="Arial"/>
                <a:ea typeface="Arial"/>
                <a:cs typeface="Arial"/>
                <a:sym typeface="Arial"/>
              </a:rPr>
              <a:t>o rei não podia errar, pois era o próprio poder, era ainda expressão do poder divino </a:t>
            </a:r>
            <a:r>
              <a:rPr lang="pt-BR" sz="1400" b="0" i="0" u="none" strike="noStrike" cap="none">
                <a:solidFill>
                  <a:srgbClr val="000000"/>
                </a:solidFill>
                <a:latin typeface="Arial"/>
                <a:ea typeface="Arial"/>
                <a:cs typeface="Arial"/>
                <a:sym typeface="Arial"/>
              </a:rPr>
              <a:t>(exemplo clássico é a frase “L’État c’est moi”, O Estado sou rei, atribuída ao Rei Luís XIV, rei francês).</a:t>
            </a:r>
            <a:endParaRPr/>
          </a:p>
          <a:p>
            <a:pPr marL="0" marR="0" lvl="0" indent="0" algn="just" rtl="0">
              <a:lnSpc>
                <a:spcPct val="107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800"/>
              </a:spcBef>
              <a:spcAft>
                <a:spcPts val="0"/>
              </a:spcAft>
              <a:buNone/>
            </a:pPr>
            <a:r>
              <a:rPr lang="pt-BR" sz="1400" b="1" i="0" u="none" strike="noStrike" cap="none">
                <a:solidFill>
                  <a:srgbClr val="000000"/>
                </a:solidFill>
                <a:latin typeface="Arial"/>
                <a:ea typeface="Arial"/>
                <a:cs typeface="Arial"/>
                <a:sym typeface="Arial"/>
              </a:rPr>
              <a:t>Teoria da Culpa Individual:</a:t>
            </a:r>
            <a:r>
              <a:rPr lang="pt-BR" sz="1400" b="0" i="0" u="none" strike="noStrike" cap="none">
                <a:solidFill>
                  <a:srgbClr val="000000"/>
                </a:solidFill>
                <a:latin typeface="Arial"/>
                <a:ea typeface="Arial"/>
                <a:cs typeface="Arial"/>
                <a:sym typeface="Arial"/>
              </a:rPr>
              <a:t> Passado o período de irresponsabilidade total do Estado, surgiram as teorias civilistas, responsabilizando </a:t>
            </a:r>
            <a:r>
              <a:rPr lang="pt-BR" sz="1400" b="1" i="0" u="sng" strike="noStrike" cap="none">
                <a:solidFill>
                  <a:srgbClr val="000000"/>
                </a:solidFill>
                <a:latin typeface="Arial"/>
                <a:ea typeface="Arial"/>
                <a:cs typeface="Arial"/>
                <a:sym typeface="Arial"/>
              </a:rPr>
              <a:t>subjetivamente em pé de igualdade com o particular</a:t>
            </a:r>
            <a:r>
              <a:rPr lang="pt-BR" sz="1400" b="0" i="0" u="none" strike="noStrike" cap="none">
                <a:solidFill>
                  <a:srgbClr val="000000"/>
                </a:solidFill>
                <a:latin typeface="Arial"/>
                <a:ea typeface="Arial"/>
                <a:cs typeface="Arial"/>
                <a:sym typeface="Arial"/>
              </a:rPr>
              <a:t>. Portanto, em evolução à visão extremada anterior, passou-se a admitir que o Estado fosse obrigado a reparar eventuais danos causados, apelando para as teorias civilistas.</a:t>
            </a:r>
            <a:endParaRPr/>
          </a:p>
          <a:p>
            <a:pPr marL="0" marR="0" lvl="0" indent="0" algn="just" rtl="0">
              <a:lnSpc>
                <a:spcPct val="107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800"/>
              </a:spcAft>
              <a:buNone/>
            </a:pPr>
            <a:r>
              <a:rPr lang="pt-BR" sz="14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72" name="Google Shape;572;p54"/>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Responsabilidade Civil</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55"/>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578" name="Google Shape;578;p55"/>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79" name="Google Shape;579;p55"/>
          <p:cNvSpPr txBox="1"/>
          <p:nvPr/>
        </p:nvSpPr>
        <p:spPr>
          <a:xfrm>
            <a:off x="518464" y="1063625"/>
            <a:ext cx="6974958" cy="26346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BR" sz="1400" b="1" i="0" u="none" strike="noStrike" cap="none">
                <a:solidFill>
                  <a:srgbClr val="000000"/>
                </a:solidFill>
                <a:latin typeface="Arial"/>
                <a:ea typeface="Arial"/>
                <a:cs typeface="Arial"/>
                <a:sym typeface="Arial"/>
              </a:rPr>
              <a:t>Teoria da Culpa do Serviço:</a:t>
            </a:r>
            <a:r>
              <a:rPr lang="pt-BR" sz="1400" b="0" i="0" u="none" strike="noStrike" cap="none">
                <a:solidFill>
                  <a:srgbClr val="212529"/>
                </a:solidFill>
                <a:latin typeface="Arial"/>
                <a:ea typeface="Arial"/>
                <a:cs typeface="Arial"/>
                <a:sym typeface="Arial"/>
              </a:rPr>
              <a:t> </a:t>
            </a:r>
            <a:r>
              <a:rPr lang="pt-BR" sz="1400" b="0" i="0" u="none" strike="noStrike" cap="none">
                <a:solidFill>
                  <a:srgbClr val="000000"/>
                </a:solidFill>
                <a:latin typeface="Arial"/>
                <a:ea typeface="Arial"/>
                <a:cs typeface="Arial"/>
                <a:sym typeface="Arial"/>
              </a:rPr>
              <a:t>Em outro momento, evoluiu-se a teoria civilista para a culpa anônima, ou culpa do serviço, ante a dificuldade em demonstrar a culpa do agente público.</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None/>
            </a:pPr>
            <a:r>
              <a:rPr lang="pt-BR" sz="1400" b="0" i="0" u="none" strike="noStrike" cap="none">
                <a:solidFill>
                  <a:srgbClr val="000000"/>
                </a:solidFill>
                <a:latin typeface="Arial"/>
                <a:ea typeface="Arial"/>
                <a:cs typeface="Arial"/>
                <a:sym typeface="Arial"/>
              </a:rPr>
              <a:t>Desta forma, tornou-se desnecessária a demonstração de culpa do agente, devendo o particular que sofreu o dano a ocorrência de qualquer das seguintes hipóteses:</a:t>
            </a:r>
            <a:endParaRPr sz="1400" b="0" i="0" u="none" strike="noStrike" cap="none">
              <a:solidFill>
                <a:srgbClr val="000000"/>
              </a:solidFill>
              <a:latin typeface="Arial"/>
              <a:ea typeface="Arial"/>
              <a:cs typeface="Arial"/>
              <a:sym typeface="Arial"/>
            </a:endParaRPr>
          </a:p>
          <a:p>
            <a:pPr marL="342900" marR="0" lvl="0" indent="-342900" algn="just" rtl="0">
              <a:lnSpc>
                <a:spcPct val="107000"/>
              </a:lnSpc>
              <a:spcBef>
                <a:spcPts val="800"/>
              </a:spcBef>
              <a:spcAft>
                <a:spcPts val="0"/>
              </a:spcAft>
              <a:buClr>
                <a:srgbClr val="000000"/>
              </a:buClr>
              <a:buSzPts val="1000"/>
              <a:buFont typeface="Noto Sans Symbols"/>
              <a:buChar char="∙"/>
            </a:pPr>
            <a:r>
              <a:rPr lang="pt-BR" sz="1400" b="0" i="0" u="none" strike="noStrike" cap="none">
                <a:solidFill>
                  <a:srgbClr val="000000"/>
                </a:solidFill>
                <a:latin typeface="Arial"/>
                <a:ea typeface="Arial"/>
                <a:cs typeface="Arial"/>
                <a:sym typeface="Arial"/>
              </a:rPr>
              <a:t>Serviço mal prestado</a:t>
            </a:r>
            <a:endParaRPr/>
          </a:p>
          <a:p>
            <a:pPr marL="342900" marR="0" lvl="0" indent="-342900" algn="just" rtl="0">
              <a:lnSpc>
                <a:spcPct val="107000"/>
              </a:lnSpc>
              <a:spcBef>
                <a:spcPts val="800"/>
              </a:spcBef>
              <a:spcAft>
                <a:spcPts val="0"/>
              </a:spcAft>
              <a:buClr>
                <a:srgbClr val="000000"/>
              </a:buClr>
              <a:buSzPts val="1000"/>
              <a:buFont typeface="Noto Sans Symbols"/>
              <a:buChar char="∙"/>
            </a:pPr>
            <a:r>
              <a:rPr lang="pt-BR" sz="1400" b="0" i="0" u="none" strike="noStrike" cap="none">
                <a:solidFill>
                  <a:srgbClr val="000000"/>
                </a:solidFill>
                <a:latin typeface="Arial"/>
                <a:ea typeface="Arial"/>
                <a:cs typeface="Arial"/>
                <a:sym typeface="Arial"/>
              </a:rPr>
              <a:t>Serviço prestado de forma ineficiente</a:t>
            </a:r>
            <a:endParaRPr/>
          </a:p>
          <a:p>
            <a:pPr marL="342900" marR="0" lvl="0" indent="-342900" algn="just" rtl="0">
              <a:lnSpc>
                <a:spcPct val="107000"/>
              </a:lnSpc>
              <a:spcBef>
                <a:spcPts val="800"/>
              </a:spcBef>
              <a:spcAft>
                <a:spcPts val="0"/>
              </a:spcAft>
              <a:buClr>
                <a:srgbClr val="000000"/>
              </a:buClr>
              <a:buSzPts val="1000"/>
              <a:buFont typeface="Noto Sans Symbols"/>
              <a:buChar char="∙"/>
            </a:pPr>
            <a:r>
              <a:rPr lang="pt-BR" sz="1400" b="0" i="0" u="none" strike="noStrike" cap="none">
                <a:solidFill>
                  <a:srgbClr val="000000"/>
                </a:solidFill>
                <a:latin typeface="Arial"/>
                <a:ea typeface="Arial"/>
                <a:cs typeface="Arial"/>
                <a:sym typeface="Arial"/>
              </a:rPr>
              <a:t>Serviço prestado com atraso</a:t>
            </a:r>
            <a:endParaRPr/>
          </a:p>
          <a:p>
            <a:pPr marL="0" marR="0" lvl="0" indent="0" algn="just" rtl="0">
              <a:lnSpc>
                <a:spcPct val="107000"/>
              </a:lnSpc>
              <a:spcBef>
                <a:spcPts val="800"/>
              </a:spcBef>
              <a:spcAft>
                <a:spcPts val="800"/>
              </a:spcAft>
              <a:buNone/>
            </a:pPr>
            <a:r>
              <a:rPr lang="pt-BR" sz="14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80" name="Google Shape;580;p55"/>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Responsabilidade Civil</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56"/>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586" name="Google Shape;586;p56"/>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87" name="Google Shape;587;p56"/>
          <p:cNvSpPr txBox="1"/>
          <p:nvPr/>
        </p:nvSpPr>
        <p:spPr>
          <a:xfrm>
            <a:off x="424121" y="928946"/>
            <a:ext cx="6974958" cy="3559267"/>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pt-BR" sz="1400" b="1" i="0" u="none" strike="noStrike" cap="none">
                <a:solidFill>
                  <a:srgbClr val="000000"/>
                </a:solidFill>
                <a:latin typeface="Arial"/>
                <a:ea typeface="Arial"/>
                <a:cs typeface="Arial"/>
                <a:sym typeface="Arial"/>
              </a:rPr>
              <a:t>Teoria do risco administrativo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800"/>
              </a:spcBef>
              <a:spcAft>
                <a:spcPts val="0"/>
              </a:spcAft>
              <a:buNone/>
            </a:pPr>
            <a:r>
              <a:rPr lang="pt-BR" sz="1400" b="0" i="0" u="none" strike="noStrike" cap="none">
                <a:solidFill>
                  <a:srgbClr val="000000"/>
                </a:solidFill>
                <a:latin typeface="Arial"/>
                <a:ea typeface="Arial"/>
                <a:cs typeface="Arial"/>
                <a:sym typeface="Arial"/>
              </a:rPr>
              <a:t>A </a:t>
            </a:r>
            <a:r>
              <a:rPr lang="pt-BR" sz="1400" b="1" i="0" u="none" strike="noStrike" cap="none">
                <a:solidFill>
                  <a:srgbClr val="000000"/>
                </a:solidFill>
                <a:latin typeface="Arial"/>
                <a:ea typeface="Arial"/>
                <a:cs typeface="Arial"/>
                <a:sym typeface="Arial"/>
              </a:rPr>
              <a:t>teoria moderna aplicada como regra no ordenamento jurídico brasileiro</a:t>
            </a:r>
            <a:r>
              <a:rPr lang="pt-BR" sz="1400" b="0" i="0" u="none" strike="noStrike" cap="none">
                <a:solidFill>
                  <a:srgbClr val="000000"/>
                </a:solidFill>
                <a:latin typeface="Arial"/>
                <a:ea typeface="Arial"/>
                <a:cs typeface="Arial"/>
                <a:sym typeface="Arial"/>
              </a:rPr>
              <a:t>, tem-se a Teoria do Risco Administrativo. </a:t>
            </a:r>
            <a:r>
              <a:rPr lang="pt-BR" sz="1400" b="1" i="0" u="none" strike="noStrike" cap="none">
                <a:solidFill>
                  <a:srgbClr val="000000"/>
                </a:solidFill>
                <a:latin typeface="Arial"/>
                <a:ea typeface="Arial"/>
                <a:cs typeface="Arial"/>
                <a:sym typeface="Arial"/>
              </a:rPr>
              <a:t>Sendo esta de ordem objetiva, pois não há que se falar em demonstração de dolo ou culpa.</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pt-BR" sz="1400" b="0" i="0" u="none" strike="noStrike" cap="none">
                <a:solidFill>
                  <a:srgbClr val="000000"/>
                </a:solidFill>
                <a:latin typeface="Arial"/>
                <a:ea typeface="Arial"/>
                <a:cs typeface="Arial"/>
                <a:sym typeface="Arial"/>
              </a:rPr>
              <a:t>A teoria apregoa que ao Estado se atribui prerrogativas especiais para o exercício de suas funções. Tais atividades possuem riscos próprios e inerentes que podem causar danos aos particulares. Riscos estes que devem ser suportados por toda a coletividade, pois o Estado age em função dela.</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pt-BR" sz="1400" b="0" i="0" u="none" strike="noStrike" cap="none">
                <a:solidFill>
                  <a:srgbClr val="000000"/>
                </a:solidFill>
                <a:latin typeface="Arial"/>
                <a:ea typeface="Arial"/>
                <a:cs typeface="Arial"/>
                <a:sym typeface="Arial"/>
              </a:rPr>
              <a:t>Sendo assim, o </a:t>
            </a:r>
            <a:r>
              <a:rPr lang="pt-BR" sz="1400" b="1" i="0" u="none" strike="noStrike" cap="none">
                <a:solidFill>
                  <a:srgbClr val="000000"/>
                </a:solidFill>
                <a:latin typeface="Arial"/>
                <a:ea typeface="Arial"/>
                <a:cs typeface="Arial"/>
                <a:sym typeface="Arial"/>
              </a:rPr>
              <a:t>Estado sofrerá responsabilização em caso de agir causando um dano ou na hipótese de omissão específica (omissão imprópria).</a:t>
            </a:r>
            <a:r>
              <a:rPr lang="pt-BR" sz="1400" b="0" i="0" u="none" strike="noStrike" cap="none">
                <a:solidFill>
                  <a:srgbClr val="000000"/>
                </a:solidFill>
                <a:latin typeface="Arial"/>
                <a:ea typeface="Arial"/>
                <a:cs typeface="Arial"/>
                <a:sym typeface="Arial"/>
              </a:rPr>
              <a:t> Vale destacar que omissão imprópria é aquela em que o Estado tinha o dever específico de agir e evitar o dano.</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800"/>
              </a:spcAft>
              <a:buNone/>
            </a:pPr>
            <a:r>
              <a:rPr lang="pt-BR" sz="14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88" name="Google Shape;588;p56"/>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Responsabilidade Civil</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pic>
        <p:nvPicPr>
          <p:cNvPr id="593" name="Google Shape;593;p57"/>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594" name="Google Shape;594;p57"/>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95" name="Google Shape;595;p57"/>
          <p:cNvSpPr txBox="1"/>
          <p:nvPr/>
        </p:nvSpPr>
        <p:spPr>
          <a:xfrm>
            <a:off x="739385" y="1054780"/>
            <a:ext cx="6974958" cy="33063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BR" sz="1400" b="0" i="0" u="none" strike="noStrike" cap="none">
                <a:solidFill>
                  <a:srgbClr val="000000"/>
                </a:solidFill>
                <a:latin typeface="Arial"/>
                <a:ea typeface="Arial"/>
                <a:cs typeface="Arial"/>
                <a:sym typeface="Arial"/>
              </a:rPr>
              <a:t>Assim, os elementos necessários para obrigar o Estado a reparar o dano conforme esta teoria são apenas:</a:t>
            </a:r>
            <a:endParaRPr/>
          </a:p>
          <a:p>
            <a:pPr marL="285750" marR="0" lvl="0" indent="-285750" algn="just" rtl="0">
              <a:lnSpc>
                <a:spcPct val="100000"/>
              </a:lnSpc>
              <a:spcBef>
                <a:spcPts val="0"/>
              </a:spcBef>
              <a:spcAft>
                <a:spcPts val="0"/>
              </a:spcAft>
              <a:buClr>
                <a:srgbClr val="000000"/>
              </a:buClr>
              <a:buSzPts val="1400"/>
              <a:buFont typeface="Arial"/>
              <a:buChar char="•"/>
            </a:pPr>
            <a:r>
              <a:rPr lang="pt-BR" sz="1400" b="1" i="0" u="sng" strike="noStrike" cap="none">
                <a:solidFill>
                  <a:srgbClr val="000000"/>
                </a:solidFill>
                <a:latin typeface="Arial"/>
                <a:ea typeface="Arial"/>
                <a:cs typeface="Arial"/>
                <a:sym typeface="Arial"/>
              </a:rPr>
              <a:t>Conduta, </a:t>
            </a:r>
            <a:endParaRPr/>
          </a:p>
          <a:p>
            <a:pPr marL="285750" marR="0" lvl="0" indent="-285750" algn="just" rtl="0">
              <a:lnSpc>
                <a:spcPct val="100000"/>
              </a:lnSpc>
              <a:spcBef>
                <a:spcPts val="0"/>
              </a:spcBef>
              <a:spcAft>
                <a:spcPts val="0"/>
              </a:spcAft>
              <a:buClr>
                <a:srgbClr val="000000"/>
              </a:buClr>
              <a:buSzPts val="1400"/>
              <a:buFont typeface="Arial"/>
              <a:buChar char="•"/>
            </a:pPr>
            <a:r>
              <a:rPr lang="pt-BR" sz="1400" b="1" i="0" u="sng" strike="noStrike" cap="none">
                <a:solidFill>
                  <a:srgbClr val="000000"/>
                </a:solidFill>
                <a:latin typeface="Arial"/>
                <a:ea typeface="Arial"/>
                <a:cs typeface="Arial"/>
                <a:sym typeface="Arial"/>
              </a:rPr>
              <a:t>Dano e </a:t>
            </a:r>
            <a:endParaRPr/>
          </a:p>
          <a:p>
            <a:pPr marL="285750" marR="0" lvl="0" indent="-285750" algn="just" rtl="0">
              <a:lnSpc>
                <a:spcPct val="100000"/>
              </a:lnSpc>
              <a:spcBef>
                <a:spcPts val="0"/>
              </a:spcBef>
              <a:spcAft>
                <a:spcPts val="0"/>
              </a:spcAft>
              <a:buClr>
                <a:srgbClr val="000000"/>
              </a:buClr>
              <a:buSzPts val="1400"/>
              <a:buFont typeface="Arial"/>
              <a:buChar char="•"/>
            </a:pPr>
            <a:r>
              <a:rPr lang="pt-BR" sz="1400" b="1" i="0" u="sng" strike="noStrike" cap="none">
                <a:solidFill>
                  <a:srgbClr val="000000"/>
                </a:solidFill>
                <a:latin typeface="Arial"/>
                <a:ea typeface="Arial"/>
                <a:cs typeface="Arial"/>
                <a:sym typeface="Arial"/>
              </a:rPr>
              <a:t>Nexo causal.</a:t>
            </a:r>
            <a:endParaRPr/>
          </a:p>
          <a:p>
            <a:pPr marL="285750" marR="0" lvl="0" indent="-19685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None/>
            </a:pPr>
            <a:r>
              <a:rPr lang="pt-BR" sz="1400" b="0" i="0" u="none" strike="noStrike" cap="none">
                <a:solidFill>
                  <a:srgbClr val="000000"/>
                </a:solidFill>
                <a:latin typeface="Arial"/>
                <a:ea typeface="Arial"/>
                <a:cs typeface="Arial"/>
                <a:sym typeface="Arial"/>
              </a:rPr>
              <a:t>Cabe ao Estado, contudo, ação </a:t>
            </a:r>
            <a:r>
              <a:rPr lang="pt-BR" sz="1400" b="1" i="0" u="none" strike="noStrike" cap="none">
                <a:solidFill>
                  <a:srgbClr val="000000"/>
                </a:solidFill>
                <a:latin typeface="Arial"/>
                <a:ea typeface="Arial"/>
                <a:cs typeface="Arial"/>
                <a:sym typeface="Arial"/>
              </a:rPr>
              <a:t>regressiva contra o agente causador do dano</a:t>
            </a:r>
            <a:r>
              <a:rPr lang="pt-BR" sz="1400" b="0" i="0" u="none" strike="noStrike" cap="none">
                <a:solidFill>
                  <a:srgbClr val="000000"/>
                </a:solidFill>
                <a:latin typeface="Arial"/>
                <a:ea typeface="Arial"/>
                <a:cs typeface="Arial"/>
                <a:sym typeface="Arial"/>
              </a:rPr>
              <a:t>. Neste caso, é necessário que se </a:t>
            </a:r>
            <a:r>
              <a:rPr lang="pt-BR" sz="1400" b="1" i="0" u="none" strike="noStrike" cap="none">
                <a:solidFill>
                  <a:srgbClr val="000000"/>
                </a:solidFill>
                <a:latin typeface="Arial"/>
                <a:ea typeface="Arial"/>
                <a:cs typeface="Arial"/>
                <a:sym typeface="Arial"/>
              </a:rPr>
              <a:t>prove a culpa do agente público</a:t>
            </a:r>
            <a:r>
              <a:rPr lang="pt-BR" sz="1400" b="0" i="0" u="none" strike="noStrike" cap="none">
                <a:solidFill>
                  <a:srgbClr val="000000"/>
                </a:solidFill>
                <a:latin typeface="Arial"/>
                <a:ea typeface="Arial"/>
                <a:cs typeface="Arial"/>
                <a:sym typeface="Arial"/>
              </a:rPr>
              <a:t>. Aqui se trata de culpa lato senso, caracterizada pelo dolo, quando há intenção do agente em causar o dano, ou pela culpa stricto senso, quando o agente público atua com imprudência, negligência ou imperícia. Trata-se, neste caso, da responsabilidade civil do agente público, cujo objetivo é a reparação do dano.</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800"/>
              </a:spcAft>
              <a:buNone/>
            </a:pPr>
            <a:r>
              <a:rPr lang="pt-BR" sz="14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96" name="Google Shape;596;p57"/>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Responsabilidade Civil</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p58"/>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02" name="Google Shape;602;p58"/>
          <p:cNvSpPr txBox="1"/>
          <p:nvPr/>
        </p:nvSpPr>
        <p:spPr>
          <a:xfrm>
            <a:off x="388041" y="575496"/>
            <a:ext cx="7472963" cy="748251"/>
          </a:xfrm>
          <a:prstGeom prst="rect">
            <a:avLst/>
          </a:prstGeom>
          <a:noFill/>
          <a:ln>
            <a:noFill/>
          </a:ln>
        </p:spPr>
        <p:txBody>
          <a:bodyPr spcFirstLastPara="1" wrap="square" lIns="91425" tIns="91425" rIns="91425" bIns="91425" anchor="t" anchorCtr="0">
            <a:spAutoFit/>
          </a:bodyPr>
          <a:lstStyle/>
          <a:p>
            <a:pPr marL="0" marR="0" lvl="0" indent="0" algn="l" rtl="0">
              <a:lnSpc>
                <a:spcPct val="107000"/>
              </a:lnSpc>
              <a:spcBef>
                <a:spcPts val="0"/>
              </a:spcBef>
              <a:spcAft>
                <a:spcPts val="800"/>
              </a:spcAft>
              <a:buNone/>
            </a:pPr>
            <a:r>
              <a:rPr lang="pt-BR" sz="2800" b="1" i="0" u="none" strike="noStrike" cap="none">
                <a:solidFill>
                  <a:srgbClr val="FF6C00"/>
                </a:solidFill>
                <a:latin typeface="Arial"/>
                <a:ea typeface="Arial"/>
                <a:cs typeface="Arial"/>
                <a:sym typeface="Arial"/>
              </a:rPr>
              <a:t>RESPONSABILIDADE ADMINISTRATIVA</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pic>
        <p:nvPicPr>
          <p:cNvPr id="607" name="Google Shape;607;p59"/>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608" name="Google Shape;608;p59"/>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609" name="Google Shape;609;p59"/>
          <p:cNvSpPr txBox="1"/>
          <p:nvPr/>
        </p:nvSpPr>
        <p:spPr>
          <a:xfrm>
            <a:off x="447580" y="1015622"/>
            <a:ext cx="6974958" cy="19232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BR" sz="1400" b="0" i="0" u="none" strike="noStrike" cap="none">
                <a:solidFill>
                  <a:srgbClr val="000000"/>
                </a:solidFill>
                <a:latin typeface="Arial"/>
                <a:ea typeface="Arial"/>
                <a:cs typeface="Arial"/>
                <a:sym typeface="Arial"/>
              </a:rPr>
              <a:t>A responsabilidade administrativa do servidor decorre de condução omissiva ou comissiva que viole seus deveres funcionais. </a:t>
            </a:r>
            <a:r>
              <a:rPr lang="pt-BR" sz="1400" b="1" i="0" u="sng" strike="noStrike" cap="none">
                <a:solidFill>
                  <a:srgbClr val="000000"/>
                </a:solidFill>
                <a:latin typeface="Arial"/>
                <a:ea typeface="Arial"/>
                <a:cs typeface="Arial"/>
                <a:sym typeface="Arial"/>
              </a:rPr>
              <a:t>A apuração da responsabilidade é feita pela própria administração</a:t>
            </a:r>
            <a:r>
              <a:rPr lang="pt-BR" sz="1400" b="1" i="0" u="none" strike="noStrike" cap="none">
                <a:solidFill>
                  <a:srgbClr val="000000"/>
                </a:solidFill>
                <a:latin typeface="Arial"/>
                <a:ea typeface="Arial"/>
                <a:cs typeface="Arial"/>
                <a:sym typeface="Arial"/>
              </a:rPr>
              <a:t>, mediante processo disciplinar, que garanta ao acusado direito ao contraditório e à ampla defesa</a:t>
            </a:r>
            <a:r>
              <a:rPr lang="pt-BR" sz="1400" b="0" i="0" u="none" strike="noStrike" cap="none">
                <a:solidFill>
                  <a:srgbClr val="000000"/>
                </a:solidFill>
                <a:latin typeface="Arial"/>
                <a:ea typeface="Arial"/>
                <a:cs typeface="Arial"/>
                <a:sym typeface="Arial"/>
              </a:rPr>
              <a:t>. Para os servidores federais, o processo disciplinar está regulado na Lei 8.112/90, art. 143 e seguintes.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800"/>
              </a:spcBef>
              <a:spcAft>
                <a:spcPts val="0"/>
              </a:spcAft>
              <a:buNone/>
            </a:pPr>
            <a:r>
              <a:rPr lang="pt-BR" sz="1400" b="0" i="0" u="none" strike="noStrike" cap="none">
                <a:solidFill>
                  <a:srgbClr val="000000"/>
                </a:solidFill>
                <a:latin typeface="Arial"/>
                <a:ea typeface="Arial"/>
                <a:cs typeface="Arial"/>
                <a:sym typeface="Arial"/>
              </a:rPr>
              <a:t>Para Justen Filho (2005, p. 665):</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800"/>
              </a:spcAft>
              <a:buNone/>
            </a:pPr>
            <a:r>
              <a:rPr lang="pt-BR" sz="14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10" name="Google Shape;610;p59"/>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Responsabilidade Administrativa</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p60"/>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616" name="Google Shape;616;p60"/>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617" name="Google Shape;617;p60"/>
          <p:cNvSpPr txBox="1"/>
          <p:nvPr/>
        </p:nvSpPr>
        <p:spPr>
          <a:xfrm>
            <a:off x="383785" y="865150"/>
            <a:ext cx="6974958" cy="3232063"/>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pt-BR" sz="1400" b="1" i="0" u="none" strike="noStrike" cap="none">
                <a:solidFill>
                  <a:srgbClr val="000000"/>
                </a:solidFill>
                <a:latin typeface="Arial"/>
                <a:ea typeface="Arial"/>
                <a:cs typeface="Arial"/>
                <a:sym typeface="Arial"/>
              </a:rPr>
              <a:t>O ilícito administrativo se diferencia do ilícito penal basicamente pela natureza da sanção</a:t>
            </a:r>
            <a:r>
              <a:rPr lang="pt-BR" sz="1400" b="0" i="0" u="none" strike="noStrike" cap="none">
                <a:solidFill>
                  <a:srgbClr val="000000"/>
                </a:solidFill>
                <a:latin typeface="Arial"/>
                <a:ea typeface="Arial"/>
                <a:cs typeface="Arial"/>
                <a:sym typeface="Arial"/>
              </a:rPr>
              <a:t>. Os fatos erigidos a tipo penal recebem uma sanção mais severa, privando o indivíduo de sua liberdade. </a:t>
            </a:r>
            <a:r>
              <a:rPr lang="pt-BR" sz="1400" b="1" i="0" u="sng" strike="noStrike" cap="none">
                <a:solidFill>
                  <a:srgbClr val="000000"/>
                </a:solidFill>
                <a:latin typeface="Arial"/>
                <a:ea typeface="Arial"/>
                <a:cs typeface="Arial"/>
                <a:sym typeface="Arial"/>
              </a:rPr>
              <a:t>Já o ilícito administrativo gera sansões como advertência e destituição de cargos</a:t>
            </a:r>
            <a:r>
              <a:rPr lang="pt-BR" sz="1400" b="1" i="0" u="none" strike="noStrike" cap="none">
                <a:solidFill>
                  <a:srgbClr val="000000"/>
                </a:solidFill>
                <a:latin typeface="Arial"/>
                <a:ea typeface="Arial"/>
                <a:cs typeface="Arial"/>
                <a:sym typeface="Arial"/>
              </a:rPr>
              <a:t>. </a:t>
            </a:r>
            <a:r>
              <a:rPr lang="pt-BR" sz="1400" b="0" i="0" u="none" strike="noStrike" cap="none">
                <a:solidFill>
                  <a:srgbClr val="000000"/>
                </a:solidFill>
                <a:latin typeface="Arial"/>
                <a:ea typeface="Arial"/>
                <a:cs typeface="Arial"/>
                <a:sym typeface="Arial"/>
              </a:rPr>
              <a:t>Trata-se de uma opção do legislador, que considera determinados casos mais graves que outros, optando por tipificá-los para sancioná-los mais severamente.</a:t>
            </a:r>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Outro ponto que diferencia o ilícito administrativo do penal, é que este se apresenta como tipos fechados e aquele como normas sancionadoras mais abertas, onde cabe um juízo de valor maior no enquadramento da conduta. Mas, em ambos os casos, há a previsão legal e a imposição da sanção deve observar o contraditório e a ampla defesa </a:t>
            </a:r>
            <a:r>
              <a:rPr lang="pt-BR"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800"/>
              </a:spcAft>
              <a:buNone/>
            </a:pPr>
            <a:endParaRPr sz="1400" b="0" i="0" u="none" strike="noStrike" cap="none">
              <a:solidFill>
                <a:srgbClr val="000000"/>
              </a:solidFill>
              <a:latin typeface="Arial"/>
              <a:ea typeface="Arial"/>
              <a:cs typeface="Arial"/>
              <a:sym typeface="Arial"/>
            </a:endParaRPr>
          </a:p>
        </p:txBody>
      </p:sp>
      <p:sp>
        <p:nvSpPr>
          <p:cNvPr id="618" name="Google Shape;618;p60"/>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Responsabilidade Administrativa</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61"/>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624" name="Google Shape;624;p61"/>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625" name="Google Shape;625;p61"/>
          <p:cNvSpPr txBox="1"/>
          <p:nvPr/>
        </p:nvSpPr>
        <p:spPr>
          <a:xfrm>
            <a:off x="383785" y="1042646"/>
            <a:ext cx="6974958" cy="3448661"/>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pt-BR" sz="1400" b="1" i="0" u="none" strike="noStrike" cap="none">
                <a:solidFill>
                  <a:srgbClr val="000000"/>
                </a:solidFill>
                <a:latin typeface="Arial"/>
                <a:ea typeface="Arial"/>
                <a:cs typeface="Arial"/>
                <a:sym typeface="Arial"/>
              </a:rPr>
              <a:t>Constituição Federal:</a:t>
            </a:r>
            <a:endParaRPr/>
          </a:p>
          <a:p>
            <a:pPr marL="0" marR="0" lvl="0" indent="0" algn="just" rtl="0">
              <a:lnSpc>
                <a:spcPct val="107000"/>
              </a:lnSpc>
              <a:spcBef>
                <a:spcPts val="80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Art. 5º</a:t>
            </a:r>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LV - aos litigantes, em processo judicial ou administrativo, e aos acusados em geral são assegurados o contraditório e ampla defesa, com os meios e recursos a ela inerentes;</a:t>
            </a:r>
            <a:endParaRPr/>
          </a:p>
          <a:p>
            <a:pPr marL="0" marR="0" lvl="0" indent="0" algn="just" rtl="0">
              <a:lnSpc>
                <a:spcPct val="107000"/>
              </a:lnSpc>
              <a:spcBef>
                <a:spcPts val="80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Devido processo legal</a:t>
            </a:r>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LIV - ninguém será privado da liberdade ou de seus bens sem o devido processo legal;</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800"/>
              </a:spcAft>
              <a:buNone/>
            </a:pPr>
            <a:r>
              <a:rPr lang="pt-BR" sz="14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26" name="Google Shape;626;p61"/>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Responsabilidade Administrativa</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692B4BA7-A111-C742-790A-C08D6361400D}"/>
            </a:ext>
          </a:extLst>
        </p:cNvPr>
        <p:cNvGrpSpPr/>
        <p:nvPr/>
      </p:nvGrpSpPr>
      <p:grpSpPr>
        <a:xfrm>
          <a:off x="0" y="0"/>
          <a:ext cx="0" cy="0"/>
          <a:chOff x="0" y="0"/>
          <a:chExt cx="0" cy="0"/>
        </a:xfrm>
      </p:grpSpPr>
      <p:sp>
        <p:nvSpPr>
          <p:cNvPr id="157" name="Google Shape;157;p5">
            <a:extLst>
              <a:ext uri="{FF2B5EF4-FFF2-40B4-BE49-F238E27FC236}">
                <a16:creationId xmlns:a16="http://schemas.microsoft.com/office/drawing/2014/main" id="{6232CCE4-8953-8F9E-0280-3DC788FDCC1D}"/>
              </a:ext>
            </a:extLst>
          </p:cNvPr>
          <p:cNvSpPr txBox="1">
            <a:spLocks noGrp="1"/>
          </p:cNvSpPr>
          <p:nvPr>
            <p:ph type="title"/>
          </p:nvPr>
        </p:nvSpPr>
        <p:spPr>
          <a:xfrm>
            <a:off x="628650" y="510778"/>
            <a:ext cx="7886700" cy="757238"/>
          </a:xfrm>
          <a:prstGeom prst="rect">
            <a:avLst/>
          </a:prstGeom>
          <a:noFill/>
          <a:ln>
            <a:noFill/>
          </a:ln>
        </p:spPr>
        <p:txBody>
          <a:bodyPr spcFirstLastPara="1" wrap="square" lIns="68569" tIns="34275" rIns="68569" bIns="34275" anchor="ctr" anchorCtr="0">
            <a:normAutofit/>
          </a:bodyPr>
          <a:lstStyle/>
          <a:p>
            <a:pPr>
              <a:buClr>
                <a:schemeClr val="accent2"/>
              </a:buClr>
              <a:buSzPts val="4400"/>
            </a:pPr>
            <a:r>
              <a:rPr lang="pt-BR" b="1">
                <a:solidFill>
                  <a:schemeClr val="accent2"/>
                </a:solidFill>
                <a:latin typeface="Arial"/>
                <a:ea typeface="Arial"/>
                <a:cs typeface="Arial"/>
                <a:sym typeface="Arial"/>
              </a:rPr>
              <a:t>INTRODUÇÃO</a:t>
            </a:r>
            <a:endParaRPr/>
          </a:p>
        </p:txBody>
      </p:sp>
      <p:pic>
        <p:nvPicPr>
          <p:cNvPr id="158" name="Google Shape;158;p5">
            <a:extLst>
              <a:ext uri="{FF2B5EF4-FFF2-40B4-BE49-F238E27FC236}">
                <a16:creationId xmlns:a16="http://schemas.microsoft.com/office/drawing/2014/main" id="{428C2D5A-CB10-B81A-D587-6495D4901F31}"/>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59" name="Google Shape;159;p5">
            <a:extLst>
              <a:ext uri="{FF2B5EF4-FFF2-40B4-BE49-F238E27FC236}">
                <a16:creationId xmlns:a16="http://schemas.microsoft.com/office/drawing/2014/main" id="{9F9F0E40-EB9B-5A8E-64BF-F0B9D7381E8C}"/>
              </a:ext>
            </a:extLst>
          </p:cNvPr>
          <p:cNvSpPr txBox="1">
            <a:spLocks noGrp="1"/>
          </p:cNvSpPr>
          <p:nvPr>
            <p:ph type="body" idx="1"/>
          </p:nvPr>
        </p:nvSpPr>
        <p:spPr>
          <a:xfrm>
            <a:off x="347372" y="396729"/>
            <a:ext cx="7886700" cy="3263400"/>
          </a:xfrm>
          <a:prstGeom prst="rect">
            <a:avLst/>
          </a:prstGeom>
          <a:noFill/>
          <a:ln>
            <a:noFill/>
          </a:ln>
        </p:spPr>
        <p:txBody>
          <a:bodyPr spcFirstLastPara="1" wrap="square" lIns="68569" tIns="34275" rIns="68569" bIns="34275" anchor="t" anchorCtr="0">
            <a:normAutofit fontScale="25000" lnSpcReduction="20000"/>
          </a:bodyPr>
          <a:lstStyle/>
          <a:p>
            <a:pPr marL="171450" indent="-171450" algn="just">
              <a:lnSpc>
                <a:spcPct val="160000"/>
              </a:lnSpc>
              <a:spcBef>
                <a:spcPts val="0"/>
              </a:spcBef>
              <a:buSzPct val="100000"/>
            </a:pPr>
            <a:r>
              <a:rPr lang="pt-BR" sz="6400" b="1" dirty="0">
                <a:solidFill>
                  <a:schemeClr val="tx1"/>
                </a:solidFill>
              </a:rPr>
              <a:t>INOVAÇÃO OU NOVAÇÃO?</a:t>
            </a:r>
            <a:endParaRPr sz="6400" dirty="0">
              <a:solidFill>
                <a:schemeClr val="tx1"/>
              </a:solidFill>
            </a:endParaRPr>
          </a:p>
          <a:p>
            <a:pPr marL="0" indent="0" algn="just">
              <a:lnSpc>
                <a:spcPct val="160000"/>
              </a:lnSpc>
              <a:buSzPct val="100000"/>
              <a:buNone/>
            </a:pPr>
            <a:r>
              <a:rPr lang="pt-BR" sz="2900" dirty="0"/>
              <a:t>	</a:t>
            </a:r>
            <a:r>
              <a:rPr lang="pt-BR" sz="2900" dirty="0">
                <a:solidFill>
                  <a:schemeClr val="tx1"/>
                </a:solidFill>
              </a:rPr>
              <a:t>- </a:t>
            </a:r>
            <a:r>
              <a:rPr lang="pt-BR" sz="5600" dirty="0">
                <a:solidFill>
                  <a:schemeClr val="tx1"/>
                </a:solidFill>
              </a:rPr>
              <a:t>Tal princípio está previsto desde o Decreto-Lei nº 200/1967, </a:t>
            </a:r>
          </a:p>
          <a:p>
            <a:pPr algn="just">
              <a:lnSpc>
                <a:spcPct val="170000"/>
              </a:lnSpc>
            </a:pPr>
            <a:r>
              <a:rPr lang="pt-BR" sz="5600" b="0" i="0" dirty="0">
                <a:solidFill>
                  <a:srgbClr val="000000"/>
                </a:solidFill>
                <a:effectLst/>
                <a:latin typeface="Arial" panose="020B0604020202020204" pitchFamily="34" charset="0"/>
              </a:rPr>
              <a:t>Art. 7º A ação governamental </a:t>
            </a:r>
            <a:r>
              <a:rPr lang="pt-BR" sz="5600" b="1" i="0" dirty="0">
                <a:solidFill>
                  <a:srgbClr val="000000"/>
                </a:solidFill>
                <a:effectLst/>
                <a:latin typeface="Arial" panose="020B0604020202020204" pitchFamily="34" charset="0"/>
              </a:rPr>
              <a:t>obedecerá a planejamento </a:t>
            </a:r>
            <a:r>
              <a:rPr lang="pt-BR" sz="5600" b="0" i="0" dirty="0">
                <a:solidFill>
                  <a:srgbClr val="000000"/>
                </a:solidFill>
                <a:effectLst/>
                <a:latin typeface="Arial" panose="020B0604020202020204" pitchFamily="34" charset="0"/>
              </a:rPr>
              <a:t>que vise a promover o desenvolvimento econômico-social do País e a segurança nacional, norteando-se segundo planos e programas elaborados, na forma do Título III, e compreenderá a elaboração e atualização dos seguintes instrumentos básicos:</a:t>
            </a:r>
          </a:p>
          <a:p>
            <a:pPr algn="just">
              <a:lnSpc>
                <a:spcPct val="170000"/>
              </a:lnSpc>
            </a:pPr>
            <a:r>
              <a:rPr lang="pt-BR" sz="5600" b="0" i="0" dirty="0">
                <a:solidFill>
                  <a:srgbClr val="000000"/>
                </a:solidFill>
                <a:effectLst/>
                <a:latin typeface="Arial" panose="020B0604020202020204" pitchFamily="34" charset="0"/>
              </a:rPr>
              <a:t>a) </a:t>
            </a:r>
            <a:r>
              <a:rPr lang="pt-BR" sz="5600" b="1" i="0" dirty="0">
                <a:solidFill>
                  <a:srgbClr val="000000"/>
                </a:solidFill>
                <a:effectLst/>
                <a:latin typeface="Arial" panose="020B0604020202020204" pitchFamily="34" charset="0"/>
              </a:rPr>
              <a:t>plano geral de governo</a:t>
            </a:r>
            <a:r>
              <a:rPr lang="pt-BR" sz="5600" b="0" i="0" dirty="0">
                <a:solidFill>
                  <a:srgbClr val="000000"/>
                </a:solidFill>
                <a:effectLst/>
                <a:latin typeface="Arial" panose="020B0604020202020204" pitchFamily="34" charset="0"/>
              </a:rPr>
              <a:t>;</a:t>
            </a:r>
          </a:p>
          <a:p>
            <a:pPr algn="just">
              <a:lnSpc>
                <a:spcPct val="170000"/>
              </a:lnSpc>
            </a:pPr>
            <a:r>
              <a:rPr lang="pt-BR" sz="5600" b="0" i="0" dirty="0">
                <a:solidFill>
                  <a:srgbClr val="000000"/>
                </a:solidFill>
                <a:effectLst/>
                <a:latin typeface="Arial" panose="020B0604020202020204" pitchFamily="34" charset="0"/>
              </a:rPr>
              <a:t>b) </a:t>
            </a:r>
            <a:r>
              <a:rPr lang="pt-BR" sz="5600" b="1" i="0" dirty="0">
                <a:solidFill>
                  <a:srgbClr val="000000"/>
                </a:solidFill>
                <a:effectLst/>
                <a:latin typeface="Arial" panose="020B0604020202020204" pitchFamily="34" charset="0"/>
              </a:rPr>
              <a:t>programas gerais</a:t>
            </a:r>
            <a:r>
              <a:rPr lang="pt-BR" sz="5600" b="0" i="0" dirty="0">
                <a:solidFill>
                  <a:srgbClr val="000000"/>
                </a:solidFill>
                <a:effectLst/>
                <a:latin typeface="Arial" panose="020B0604020202020204" pitchFamily="34" charset="0"/>
              </a:rPr>
              <a:t>, setoriais e regionais, de duração plurianual;</a:t>
            </a:r>
          </a:p>
          <a:p>
            <a:pPr algn="just">
              <a:lnSpc>
                <a:spcPct val="170000"/>
              </a:lnSpc>
            </a:pPr>
            <a:r>
              <a:rPr lang="pt-BR" sz="5600" b="0" i="0" dirty="0">
                <a:solidFill>
                  <a:srgbClr val="000000"/>
                </a:solidFill>
                <a:effectLst/>
                <a:latin typeface="Arial" panose="020B0604020202020204" pitchFamily="34" charset="0"/>
              </a:rPr>
              <a:t>c) </a:t>
            </a:r>
            <a:r>
              <a:rPr lang="pt-BR" sz="5600" b="1" i="0" dirty="0">
                <a:solidFill>
                  <a:srgbClr val="000000"/>
                </a:solidFill>
                <a:effectLst/>
                <a:latin typeface="Arial" panose="020B0604020202020204" pitchFamily="34" charset="0"/>
              </a:rPr>
              <a:t>orçamento-programa anual</a:t>
            </a:r>
            <a:r>
              <a:rPr lang="pt-BR" sz="5600" b="0" i="0" dirty="0">
                <a:solidFill>
                  <a:srgbClr val="000000"/>
                </a:solidFill>
                <a:effectLst/>
                <a:latin typeface="Arial" panose="020B0604020202020204" pitchFamily="34" charset="0"/>
              </a:rPr>
              <a:t>;</a:t>
            </a:r>
          </a:p>
          <a:p>
            <a:pPr algn="just"/>
            <a:r>
              <a:rPr lang="pt-BR" sz="5600" b="0" i="0" dirty="0">
                <a:solidFill>
                  <a:srgbClr val="000000"/>
                </a:solidFill>
                <a:effectLst/>
                <a:latin typeface="Arial" panose="020B0604020202020204" pitchFamily="34" charset="0"/>
              </a:rPr>
              <a:t>d) </a:t>
            </a:r>
            <a:r>
              <a:rPr lang="pt-BR" sz="5600" b="1" i="0" dirty="0">
                <a:solidFill>
                  <a:srgbClr val="000000"/>
                </a:solidFill>
                <a:effectLst/>
                <a:latin typeface="Arial" panose="020B0604020202020204" pitchFamily="34" charset="0"/>
              </a:rPr>
              <a:t>programação financeira de desembolso</a:t>
            </a:r>
            <a:r>
              <a:rPr lang="pt-BR" sz="5600" b="0" i="0" dirty="0">
                <a:solidFill>
                  <a:srgbClr val="000000"/>
                </a:solidFill>
                <a:effectLst/>
                <a:latin typeface="Arial" panose="020B0604020202020204" pitchFamily="34" charset="0"/>
              </a:rPr>
              <a:t>.</a:t>
            </a:r>
          </a:p>
          <a:p>
            <a:pPr marL="0" indent="0" algn="just">
              <a:lnSpc>
                <a:spcPct val="160000"/>
              </a:lnSpc>
              <a:buSzPct val="100000"/>
              <a:buNone/>
            </a:pPr>
            <a:endParaRPr dirty="0"/>
          </a:p>
        </p:txBody>
      </p:sp>
    </p:spTree>
    <p:extLst>
      <p:ext uri="{BB962C8B-B14F-4D97-AF65-F5344CB8AC3E}">
        <p14:creationId xmlns:p14="http://schemas.microsoft.com/office/powerpoint/2010/main" val="3970722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pic>
        <p:nvPicPr>
          <p:cNvPr id="631" name="Google Shape;631;p62"/>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632" name="Google Shape;632;p62"/>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633" name="Google Shape;633;p62"/>
          <p:cNvSpPr txBox="1"/>
          <p:nvPr/>
        </p:nvSpPr>
        <p:spPr>
          <a:xfrm>
            <a:off x="383785" y="1042646"/>
            <a:ext cx="6974958" cy="178314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pt-BR" sz="1400" b="0" i="0" u="none" strike="noStrike" cap="none" dirty="0">
                <a:solidFill>
                  <a:srgbClr val="000000"/>
                </a:solidFill>
                <a:latin typeface="Arial"/>
                <a:ea typeface="Arial"/>
                <a:cs typeface="Arial"/>
                <a:sym typeface="Arial"/>
              </a:rPr>
              <a:t>O sancionamento se subordina ao </a:t>
            </a:r>
            <a:r>
              <a:rPr lang="pt-BR" sz="1400" b="1" i="0" u="none" strike="noStrike" cap="none" dirty="0">
                <a:solidFill>
                  <a:srgbClr val="000000"/>
                </a:solidFill>
                <a:latin typeface="Arial"/>
                <a:ea typeface="Arial"/>
                <a:cs typeface="Arial"/>
                <a:sym typeface="Arial"/>
              </a:rPr>
              <a:t>princípio da proporcionalidade</a:t>
            </a:r>
            <a:r>
              <a:rPr lang="pt-BR" sz="1400" b="0" i="0" u="none" strike="noStrike" cap="none" dirty="0">
                <a:solidFill>
                  <a:srgbClr val="000000"/>
                </a:solidFill>
                <a:latin typeface="Arial"/>
                <a:ea typeface="Arial"/>
                <a:cs typeface="Arial"/>
                <a:sym typeface="Arial"/>
              </a:rPr>
              <a:t>; a observância ao </a:t>
            </a:r>
            <a:r>
              <a:rPr lang="pt-BR" sz="1400" b="1" i="0" u="none" strike="noStrike" cap="none" dirty="0">
                <a:solidFill>
                  <a:srgbClr val="000000"/>
                </a:solidFill>
                <a:latin typeface="Arial"/>
                <a:ea typeface="Arial"/>
                <a:cs typeface="Arial"/>
                <a:sym typeface="Arial"/>
              </a:rPr>
              <a:t>devido processo legal</a:t>
            </a:r>
            <a:r>
              <a:rPr lang="pt-BR" sz="1400" b="0" i="0" u="none" strike="noStrike" cap="none" dirty="0">
                <a:solidFill>
                  <a:srgbClr val="000000"/>
                </a:solidFill>
                <a:latin typeface="Arial"/>
                <a:ea typeface="Arial"/>
                <a:cs typeface="Arial"/>
                <a:sym typeface="Arial"/>
              </a:rPr>
              <a:t>, com respeito ao </a:t>
            </a:r>
            <a:r>
              <a:rPr lang="pt-BR" sz="1400" b="1" i="0" u="none" strike="noStrike" cap="none" dirty="0">
                <a:solidFill>
                  <a:srgbClr val="000000"/>
                </a:solidFill>
                <a:latin typeface="Arial"/>
                <a:ea typeface="Arial"/>
                <a:cs typeface="Arial"/>
                <a:sym typeface="Arial"/>
              </a:rPr>
              <a:t>contraditório e à ampla defesa</a:t>
            </a:r>
            <a:r>
              <a:rPr lang="pt-BR" sz="1400" b="0" i="0" u="none" strike="noStrike" cap="none" dirty="0">
                <a:solidFill>
                  <a:srgbClr val="000000"/>
                </a:solidFill>
                <a:latin typeface="Arial"/>
                <a:ea typeface="Arial"/>
                <a:cs typeface="Arial"/>
                <a:sym typeface="Arial"/>
              </a:rPr>
              <a:t>, é uma condição inafastável para a punição.</a:t>
            </a:r>
            <a:endParaRPr sz="1400" b="0" i="0" u="none" strike="noStrike" cap="none" dirty="0">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400" b="0" i="0" u="none" strike="noStrike" cap="none" dirty="0">
                <a:solidFill>
                  <a:srgbClr val="000000"/>
                </a:solidFill>
                <a:latin typeface="Arial"/>
                <a:ea typeface="Arial"/>
                <a:cs typeface="Arial"/>
                <a:sym typeface="Arial"/>
              </a:rPr>
              <a:t>Assim, por exemplo, o agente só poderá ser punido por ilícito anteriormente previsto na legislação e a sanção também deverá estar previamente prevista no ordenamento.</a:t>
            </a:r>
            <a:endParaRPr sz="1400" b="0" i="0" u="none" strike="noStrike" cap="none" dirty="0">
              <a:solidFill>
                <a:srgbClr val="000000"/>
              </a:solidFill>
              <a:latin typeface="Arial"/>
              <a:ea typeface="Arial"/>
              <a:cs typeface="Arial"/>
              <a:sym typeface="Arial"/>
            </a:endParaRPr>
          </a:p>
          <a:p>
            <a:pPr marL="0" marR="0" lvl="0" indent="0" algn="just" rtl="0">
              <a:lnSpc>
                <a:spcPct val="107000"/>
              </a:lnSpc>
              <a:spcBef>
                <a:spcPts val="800"/>
              </a:spcBef>
              <a:spcAft>
                <a:spcPts val="800"/>
              </a:spcAft>
              <a:buNone/>
            </a:pPr>
            <a:r>
              <a:rPr lang="pt-BR" sz="1400" b="1"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634" name="Google Shape;634;p62"/>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Responsabilidade Administrativa</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pic>
        <p:nvPicPr>
          <p:cNvPr id="639" name="Google Shape;639;p63"/>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640" name="Google Shape;640;p63"/>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641" name="Google Shape;641;p63"/>
          <p:cNvSpPr txBox="1"/>
          <p:nvPr/>
        </p:nvSpPr>
        <p:spPr>
          <a:xfrm>
            <a:off x="383785" y="1162861"/>
            <a:ext cx="6974958" cy="1552629"/>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pt-BR" sz="1400" b="0" i="0" u="none" strike="noStrike" cap="none">
                <a:solidFill>
                  <a:srgbClr val="000000"/>
                </a:solidFill>
                <a:latin typeface="Arial"/>
                <a:ea typeface="Arial"/>
                <a:cs typeface="Arial"/>
                <a:sym typeface="Arial"/>
              </a:rPr>
              <a:t>Subsistindo o ato ilícito e havendo culpabilidade, o agente receberá a devida sanção, que deverá ser aplicada com base no princípio da proporcionalidade.</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Estas sanções são aplicadas mediante prévio Processo Administrativo Disciplinar – PAD, também previsto na Lei 8.112/90</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800"/>
              </a:spcAft>
              <a:buNone/>
            </a:pPr>
            <a:r>
              <a:rPr lang="pt-BR" sz="14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42" name="Google Shape;642;p63"/>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Responsabilidade Administrativa</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600">
          <a:extLst>
            <a:ext uri="{FF2B5EF4-FFF2-40B4-BE49-F238E27FC236}">
              <a16:creationId xmlns:a16="http://schemas.microsoft.com/office/drawing/2014/main" id="{E2B6C41B-4415-BE5B-D17A-3BEBAE17CA0E}"/>
            </a:ext>
          </a:extLst>
        </p:cNvPr>
        <p:cNvGrpSpPr/>
        <p:nvPr/>
      </p:nvGrpSpPr>
      <p:grpSpPr>
        <a:xfrm>
          <a:off x="0" y="0"/>
          <a:ext cx="0" cy="0"/>
          <a:chOff x="0" y="0"/>
          <a:chExt cx="0" cy="0"/>
        </a:xfrm>
      </p:grpSpPr>
      <p:pic>
        <p:nvPicPr>
          <p:cNvPr id="601" name="Google Shape;601;p58">
            <a:extLst>
              <a:ext uri="{FF2B5EF4-FFF2-40B4-BE49-F238E27FC236}">
                <a16:creationId xmlns:a16="http://schemas.microsoft.com/office/drawing/2014/main" id="{4E675BA1-7FAD-447D-EACC-D65DCE6D02B6}"/>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02" name="Google Shape;602;p58">
            <a:extLst>
              <a:ext uri="{FF2B5EF4-FFF2-40B4-BE49-F238E27FC236}">
                <a16:creationId xmlns:a16="http://schemas.microsoft.com/office/drawing/2014/main" id="{8E3CDD33-F2F5-C1A2-01E4-6CD50753FDD9}"/>
              </a:ext>
            </a:extLst>
          </p:cNvPr>
          <p:cNvSpPr txBox="1"/>
          <p:nvPr/>
        </p:nvSpPr>
        <p:spPr>
          <a:xfrm>
            <a:off x="388041" y="575496"/>
            <a:ext cx="7472963" cy="1542380"/>
          </a:xfrm>
          <a:prstGeom prst="rect">
            <a:avLst/>
          </a:prstGeom>
          <a:noFill/>
          <a:ln>
            <a:noFill/>
          </a:ln>
        </p:spPr>
        <p:txBody>
          <a:bodyPr spcFirstLastPara="1" wrap="square" lIns="91425" tIns="91425" rIns="91425" bIns="91425" anchor="t" anchorCtr="0">
            <a:spAutoFit/>
          </a:bodyPr>
          <a:lstStyle/>
          <a:p>
            <a:pPr>
              <a:lnSpc>
                <a:spcPct val="107000"/>
              </a:lnSpc>
              <a:spcAft>
                <a:spcPts val="800"/>
              </a:spcAft>
            </a:pPr>
            <a:r>
              <a:rPr lang="pt-BR" sz="2800" b="1" dirty="0">
                <a:solidFill>
                  <a:srgbClr val="FF6C00"/>
                </a:solidFill>
              </a:rPr>
              <a:t>IN 116/2021 – contratação de pessoas físicas em processos de licitação </a:t>
            </a:r>
          </a:p>
          <a:p>
            <a:pPr marL="0" marR="0" lvl="0" indent="0" algn="l" rtl="0">
              <a:lnSpc>
                <a:spcPct val="107000"/>
              </a:lnSpc>
              <a:spcBef>
                <a:spcPts val="0"/>
              </a:spcBef>
              <a:spcAft>
                <a:spcPts val="800"/>
              </a:spcAft>
              <a:buNone/>
            </a:pPr>
            <a:endParaRPr lang="pt-BR" dirty="0"/>
          </a:p>
        </p:txBody>
      </p:sp>
    </p:spTree>
    <p:extLst>
      <p:ext uri="{BB962C8B-B14F-4D97-AF65-F5344CB8AC3E}">
        <p14:creationId xmlns:p14="http://schemas.microsoft.com/office/powerpoint/2010/main" val="187192077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7952434A-1ED4-932B-2E72-7CB09ED3620C}"/>
            </a:ext>
          </a:extLst>
        </p:cNvPr>
        <p:cNvGrpSpPr/>
        <p:nvPr/>
      </p:nvGrpSpPr>
      <p:grpSpPr>
        <a:xfrm>
          <a:off x="0" y="0"/>
          <a:ext cx="0" cy="0"/>
          <a:chOff x="0" y="0"/>
          <a:chExt cx="0" cy="0"/>
        </a:xfrm>
      </p:grpSpPr>
      <p:pic>
        <p:nvPicPr>
          <p:cNvPr id="133" name="Google Shape;133;p9">
            <a:extLst>
              <a:ext uri="{FF2B5EF4-FFF2-40B4-BE49-F238E27FC236}">
                <a16:creationId xmlns:a16="http://schemas.microsoft.com/office/drawing/2014/main" id="{D88F1FD7-B02D-5B9D-9A4E-38F6A0043040}"/>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34" name="Google Shape;134;p9">
            <a:extLst>
              <a:ext uri="{FF2B5EF4-FFF2-40B4-BE49-F238E27FC236}">
                <a16:creationId xmlns:a16="http://schemas.microsoft.com/office/drawing/2014/main" id="{B60CFDA2-F876-BDBE-7187-F710C39C9309}"/>
              </a:ext>
            </a:extLst>
          </p:cNvPr>
          <p:cNvSpPr/>
          <p:nvPr/>
        </p:nvSpPr>
        <p:spPr>
          <a:xfrm>
            <a:off x="1116076" y="528625"/>
            <a:ext cx="66552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 name="Google Shape;633;p62">
            <a:extLst>
              <a:ext uri="{FF2B5EF4-FFF2-40B4-BE49-F238E27FC236}">
                <a16:creationId xmlns:a16="http://schemas.microsoft.com/office/drawing/2014/main" id="{49E1CC5E-0552-4B5F-A075-0E6E1E38F6E1}"/>
              </a:ext>
            </a:extLst>
          </p:cNvPr>
          <p:cNvSpPr txBox="1"/>
          <p:nvPr/>
        </p:nvSpPr>
        <p:spPr>
          <a:xfrm>
            <a:off x="275441" y="269495"/>
            <a:ext cx="8336470" cy="3927766"/>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600" b="1" kern="100" dirty="0">
                <a:effectLst/>
                <a:latin typeface="Calibri" panose="020F0502020204030204" pitchFamily="34" charset="0"/>
                <a:ea typeface="Calibri" panose="020F0502020204030204" pitchFamily="34" charset="0"/>
                <a:cs typeface="Times New Roman" panose="02020603050405020304" pitchFamily="18" charset="0"/>
              </a:rPr>
              <a:t>IN 116/2021 – contratação de pessoas físicas em processos de licitação </a:t>
            </a:r>
            <a:endParaRPr lang="pt-BR"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Art. 1º Esta Instrução Normativa estabelece procedimentos para a participação de pessoa física nas contratações públicas de que trata a Lei nº 14.133, de 1º de abril de 2021, no âmbito da Administração Pública federal direta, autárquica e fundacional.</a:t>
            </a: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Art. 2º Para efeito desta Instrução Normativa, considera-se pessoa física todo o trabalhador autônomo, sem qualquer vínculo de subordinação para fins de execução do objeto da contratação pública, incluindo os profissionais liberais não enquadrados como sociedade empresária ou empresário individual, nos termos das legislações específicas, que participa ou manifesta a intenção de participar de processo de contratação pública, sendo equiparado a fornecedor ou ao prestador de serviço que, em atendimento à solicitação da Administração, oferece proposta.</a:t>
            </a: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Art. 3º Os órgãos e entidades da Administração Pública estadual, distrital ou municipal, direta ou indireta, quando executarem recursos da União decorrentes de transferências voluntárias, deverão observar as regras desta Instrução Normativa.</a:t>
            </a:r>
          </a:p>
        </p:txBody>
      </p:sp>
    </p:spTree>
    <p:extLst>
      <p:ext uri="{BB962C8B-B14F-4D97-AF65-F5344CB8AC3E}">
        <p14:creationId xmlns:p14="http://schemas.microsoft.com/office/powerpoint/2010/main" val="182882386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1EEA350C-4FF6-3BA2-7A31-EDECFA850C76}"/>
            </a:ext>
          </a:extLst>
        </p:cNvPr>
        <p:cNvGrpSpPr/>
        <p:nvPr/>
      </p:nvGrpSpPr>
      <p:grpSpPr>
        <a:xfrm>
          <a:off x="0" y="0"/>
          <a:ext cx="0" cy="0"/>
          <a:chOff x="0" y="0"/>
          <a:chExt cx="0" cy="0"/>
        </a:xfrm>
      </p:grpSpPr>
      <p:pic>
        <p:nvPicPr>
          <p:cNvPr id="133" name="Google Shape;133;p9">
            <a:extLst>
              <a:ext uri="{FF2B5EF4-FFF2-40B4-BE49-F238E27FC236}">
                <a16:creationId xmlns:a16="http://schemas.microsoft.com/office/drawing/2014/main" id="{301775A1-8FD8-4900-F31A-2EA5CDF01518}"/>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34" name="Google Shape;134;p9">
            <a:extLst>
              <a:ext uri="{FF2B5EF4-FFF2-40B4-BE49-F238E27FC236}">
                <a16:creationId xmlns:a16="http://schemas.microsoft.com/office/drawing/2014/main" id="{C7B47D6F-ECF7-C45A-D76C-BF71B363858B}"/>
              </a:ext>
            </a:extLst>
          </p:cNvPr>
          <p:cNvSpPr/>
          <p:nvPr/>
        </p:nvSpPr>
        <p:spPr>
          <a:xfrm>
            <a:off x="1116076" y="528625"/>
            <a:ext cx="66552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 name="Google Shape;633;p62">
            <a:extLst>
              <a:ext uri="{FF2B5EF4-FFF2-40B4-BE49-F238E27FC236}">
                <a16:creationId xmlns:a16="http://schemas.microsoft.com/office/drawing/2014/main" id="{3B871B38-7871-DD86-2219-29D7F2E89483}"/>
              </a:ext>
            </a:extLst>
          </p:cNvPr>
          <p:cNvSpPr txBox="1"/>
          <p:nvPr/>
        </p:nvSpPr>
        <p:spPr>
          <a:xfrm>
            <a:off x="275441" y="269495"/>
            <a:ext cx="8336470" cy="2770975"/>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Abertura a pessoas físicas</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Art. 4º </a:t>
            </a: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Os </a:t>
            </a:r>
            <a:r>
              <a:rPr lang="pt-BR" sz="1800" b="1" u="sng" kern="100" dirty="0">
                <a:effectLst/>
                <a:latin typeface="Calibri" panose="020F0502020204030204" pitchFamily="34" charset="0"/>
                <a:ea typeface="Calibri" panose="020F0502020204030204" pitchFamily="34" charset="0"/>
                <a:cs typeface="Times New Roman" panose="02020603050405020304" pitchFamily="18" charset="0"/>
              </a:rPr>
              <a:t>editais ou os avisos de contratação direta</a:t>
            </a: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 deverão possibilitar a contratação das pessoas físicas de que trata o art. 2º, em observância aos objetivos da isonomia e da justa competição</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Parágrafo único. Não se aplica o disposto no </a:t>
            </a: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caput</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quando a contratação exigir capital social mínimo e estrutura mínima, com equipamentos, instalações e equipe de profissionais ou corpo técnico para a execução do objeto incompatíveis com a natureza profissional da pessoa física, conforme demonstrado em estudo técnico preliminar.</a:t>
            </a:r>
          </a:p>
        </p:txBody>
      </p:sp>
    </p:spTree>
    <p:extLst>
      <p:ext uri="{BB962C8B-B14F-4D97-AF65-F5344CB8AC3E}">
        <p14:creationId xmlns:p14="http://schemas.microsoft.com/office/powerpoint/2010/main" val="164042641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0E02C088-9349-944E-F892-D026580E3756}"/>
            </a:ext>
          </a:extLst>
        </p:cNvPr>
        <p:cNvGrpSpPr/>
        <p:nvPr/>
      </p:nvGrpSpPr>
      <p:grpSpPr>
        <a:xfrm>
          <a:off x="0" y="0"/>
          <a:ext cx="0" cy="0"/>
          <a:chOff x="0" y="0"/>
          <a:chExt cx="0" cy="0"/>
        </a:xfrm>
      </p:grpSpPr>
      <p:pic>
        <p:nvPicPr>
          <p:cNvPr id="133" name="Google Shape;133;p9">
            <a:extLst>
              <a:ext uri="{FF2B5EF4-FFF2-40B4-BE49-F238E27FC236}">
                <a16:creationId xmlns:a16="http://schemas.microsoft.com/office/drawing/2014/main" id="{ED6D7060-0382-A768-6562-98ECA6CAD31D}"/>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34" name="Google Shape;134;p9">
            <a:extLst>
              <a:ext uri="{FF2B5EF4-FFF2-40B4-BE49-F238E27FC236}">
                <a16:creationId xmlns:a16="http://schemas.microsoft.com/office/drawing/2014/main" id="{FBAFC513-FE0E-2620-2DF8-110F85B92A5C}"/>
              </a:ext>
            </a:extLst>
          </p:cNvPr>
          <p:cNvSpPr/>
          <p:nvPr/>
        </p:nvSpPr>
        <p:spPr>
          <a:xfrm>
            <a:off x="1116076" y="528625"/>
            <a:ext cx="66552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 name="Google Shape;633;p62">
            <a:extLst>
              <a:ext uri="{FF2B5EF4-FFF2-40B4-BE49-F238E27FC236}">
                <a16:creationId xmlns:a16="http://schemas.microsoft.com/office/drawing/2014/main" id="{0125C53A-E5D7-F1F8-1685-5C2CD9C21AF8}"/>
              </a:ext>
            </a:extLst>
          </p:cNvPr>
          <p:cNvSpPr txBox="1"/>
          <p:nvPr/>
        </p:nvSpPr>
        <p:spPr>
          <a:xfrm>
            <a:off x="301266" y="0"/>
            <a:ext cx="8541457" cy="444072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pt-BR" sz="1600" b="1" kern="100" dirty="0">
                <a:effectLst/>
                <a:latin typeface="Calibri" panose="020F0502020204030204" pitchFamily="34" charset="0"/>
                <a:ea typeface="Calibri" panose="020F0502020204030204" pitchFamily="34" charset="0"/>
                <a:cs typeface="Times New Roman" panose="02020603050405020304" pitchFamily="18" charset="0"/>
              </a:rPr>
              <a:t>Regras específicas</a:t>
            </a:r>
            <a:endParaRPr lang="pt-BR"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Art. 5º O edital ou o aviso de contratação direta deverá conter, dentre outras cláusulas:</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 - exigência de certidões ou atestados de qualificação técnica, quando couber, expedidos por pessoas jurídicas de direito público ou privado, que comprovem ter as pessoas físicas fornecido os materiais ou prestado os serviços compatíveis com o objeto da licitação;</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II - apresentação pelo adjudicatário dos seguintes documentos, no mínimo:</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a) prova de regularidade perante a Fazenda federal, estadual e/ou municipal do domicílio ou sede do licitante, ou outra equivalente, na forma da lei;</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b) prova de regularidade perante a Seguridade Social e trabalhista;</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c) certidão negativa de insolvência civil;</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d) declaração de que atende os requisitos do edital ou do aviso de contratação direta;</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e) declaração de inexistência de fato impeditivo para licitar ou contratar com a Administração Pública.</a:t>
            </a:r>
          </a:p>
        </p:txBody>
      </p:sp>
    </p:spTree>
    <p:extLst>
      <p:ext uri="{BB962C8B-B14F-4D97-AF65-F5344CB8AC3E}">
        <p14:creationId xmlns:p14="http://schemas.microsoft.com/office/powerpoint/2010/main" val="37117912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AF229295-95EA-86F4-55C5-DDD4E7A58B21}"/>
            </a:ext>
          </a:extLst>
        </p:cNvPr>
        <p:cNvGrpSpPr/>
        <p:nvPr/>
      </p:nvGrpSpPr>
      <p:grpSpPr>
        <a:xfrm>
          <a:off x="0" y="0"/>
          <a:ext cx="0" cy="0"/>
          <a:chOff x="0" y="0"/>
          <a:chExt cx="0" cy="0"/>
        </a:xfrm>
      </p:grpSpPr>
      <p:pic>
        <p:nvPicPr>
          <p:cNvPr id="133" name="Google Shape;133;p9">
            <a:extLst>
              <a:ext uri="{FF2B5EF4-FFF2-40B4-BE49-F238E27FC236}">
                <a16:creationId xmlns:a16="http://schemas.microsoft.com/office/drawing/2014/main" id="{8F00F322-F2F2-3F57-49C0-0076F3746CF7}"/>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34" name="Google Shape;134;p9">
            <a:extLst>
              <a:ext uri="{FF2B5EF4-FFF2-40B4-BE49-F238E27FC236}">
                <a16:creationId xmlns:a16="http://schemas.microsoft.com/office/drawing/2014/main" id="{2B3ACED5-EA10-7D60-671F-12352DEE3842}"/>
              </a:ext>
            </a:extLst>
          </p:cNvPr>
          <p:cNvSpPr/>
          <p:nvPr/>
        </p:nvSpPr>
        <p:spPr>
          <a:xfrm>
            <a:off x="1116076" y="528625"/>
            <a:ext cx="66552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 name="Google Shape;633;p62">
            <a:extLst>
              <a:ext uri="{FF2B5EF4-FFF2-40B4-BE49-F238E27FC236}">
                <a16:creationId xmlns:a16="http://schemas.microsoft.com/office/drawing/2014/main" id="{981D61BC-BF1A-392D-065F-1F7180C1A81A}"/>
              </a:ext>
            </a:extLst>
          </p:cNvPr>
          <p:cNvSpPr txBox="1"/>
          <p:nvPr/>
        </p:nvSpPr>
        <p:spPr>
          <a:xfrm>
            <a:off x="301266" y="245327"/>
            <a:ext cx="8541457" cy="4235543"/>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III - exigência de a pessoa física, ao ofertar seu lance ou proposta, acrescentar o percentual de 20% (vinte por cento) do valor de comercialização a título de contribuição patronal à Seguridade Social, para fins de melhor avaliação das condições da contratação pela Administração.</a:t>
            </a: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IV - exigência </a:t>
            </a:r>
            <a:r>
              <a:rPr lang="pt-BR" sz="1600" kern="100" dirty="0">
                <a:latin typeface="Calibri" panose="020F0502020204030204" pitchFamily="34" charset="0"/>
                <a:cs typeface="Times New Roman" panose="02020603050405020304" pitchFamily="18" charset="0"/>
              </a:rPr>
              <a:t>do cadastramento da pessoa física no Sistema de Registro Cadastral Unificado (</a:t>
            </a:r>
            <a:r>
              <a:rPr lang="pt-BR" sz="1600" kern="100" dirty="0" err="1">
                <a:latin typeface="Calibri" panose="020F0502020204030204" pitchFamily="34" charset="0"/>
                <a:cs typeface="Times New Roman" panose="02020603050405020304" pitchFamily="18" charset="0"/>
              </a:rPr>
              <a:t>Sicaf</a:t>
            </a:r>
            <a:r>
              <a:rPr lang="pt-BR" sz="1600" kern="100" dirty="0">
                <a:latin typeface="Calibri" panose="020F0502020204030204" pitchFamily="34" charset="0"/>
                <a:cs typeface="Times New Roman" panose="02020603050405020304" pitchFamily="18" charset="0"/>
              </a:rPr>
              <a:t>).</a:t>
            </a:r>
          </a:p>
          <a:p>
            <a:pPr algn="just">
              <a:lnSpc>
                <a:spcPct val="107000"/>
              </a:lnSpc>
              <a:spcAft>
                <a:spcPts val="800"/>
              </a:spcAft>
            </a:pPr>
            <a:r>
              <a:rPr lang="pt-BR" sz="1600" kern="100" dirty="0">
                <a:latin typeface="Calibri" panose="020F0502020204030204" pitchFamily="34" charset="0"/>
                <a:cs typeface="Times New Roman" panose="02020603050405020304" pitchFamily="18" charset="0"/>
              </a:rPr>
              <a:t>Parágrafo único. O valor de que trata o inciso III deverá ser subtraído do valor da proposta final do </a:t>
            </a:r>
            <a:r>
              <a:rPr lang="pt-BR" sz="1600" kern="100" dirty="0" err="1">
                <a:latin typeface="Calibri" panose="020F0502020204030204" pitchFamily="34" charset="0"/>
                <a:cs typeface="Times New Roman" panose="02020603050405020304" pitchFamily="18" charset="0"/>
              </a:rPr>
              <a:t>ajudicatário</a:t>
            </a:r>
            <a:r>
              <a:rPr lang="pt-BR" sz="1600" kern="100" dirty="0">
                <a:latin typeface="Calibri" panose="020F0502020204030204" pitchFamily="34" charset="0"/>
                <a:cs typeface="Times New Roman" panose="02020603050405020304" pitchFamily="18" charset="0"/>
              </a:rPr>
              <a:t> e recolhido, pela Administração, ao Instituto Nacional do Seguro Social (INSS).</a:t>
            </a:r>
          </a:p>
          <a:p>
            <a:pPr algn="just">
              <a:lnSpc>
                <a:spcPct val="107000"/>
              </a:lnSpc>
              <a:spcAft>
                <a:spcPts val="800"/>
              </a:spcAft>
            </a:pPr>
            <a:endParaRPr lang="pt-BR" sz="1600" kern="100" dirty="0">
              <a:latin typeface="Calibri" panose="020F0502020204030204" pitchFamily="34" charset="0"/>
              <a:cs typeface="Times New Roman" panose="02020603050405020304" pitchFamily="18" charset="0"/>
            </a:endParaRPr>
          </a:p>
          <a:p>
            <a:pPr algn="just">
              <a:lnSpc>
                <a:spcPct val="107000"/>
              </a:lnSpc>
              <a:spcAft>
                <a:spcPts val="800"/>
              </a:spcAft>
            </a:pPr>
            <a:r>
              <a:rPr lang="pt-BR" sz="1600" b="1" kern="100" dirty="0">
                <a:latin typeface="Calibri" panose="020F0502020204030204" pitchFamily="34" charset="0"/>
                <a:cs typeface="Times New Roman" panose="02020603050405020304" pitchFamily="18" charset="0"/>
              </a:rPr>
              <a:t>Orientações gerais</a:t>
            </a:r>
          </a:p>
          <a:p>
            <a:pPr algn="just">
              <a:lnSpc>
                <a:spcPct val="107000"/>
              </a:lnSpc>
              <a:spcAft>
                <a:spcPts val="800"/>
              </a:spcAft>
            </a:pPr>
            <a:r>
              <a:rPr lang="pt-BR" sz="1600" kern="100" dirty="0">
                <a:latin typeface="Calibri" panose="020F0502020204030204" pitchFamily="34" charset="0"/>
                <a:cs typeface="Times New Roman" panose="02020603050405020304" pitchFamily="18" charset="0"/>
              </a:rPr>
              <a:t>Art. 6º Os casos omissos serão dirimidos pela Secretaria de Gestão da Secretaria Especial de Desburocratização, Gestão e Governo Digital do Ministério da Economia, que poderá expedir normas complementares para a execução desta norma, bem como disponibilizar em meio eletrônico informações adicionais.</a:t>
            </a:r>
          </a:p>
          <a:p>
            <a:pPr>
              <a:lnSpc>
                <a:spcPct val="107000"/>
              </a:lnSpc>
              <a:spcAft>
                <a:spcPts val="800"/>
              </a:spcAft>
            </a:pPr>
            <a:endParaRPr lang="pt-B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54635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600">
          <a:extLst>
            <a:ext uri="{FF2B5EF4-FFF2-40B4-BE49-F238E27FC236}">
              <a16:creationId xmlns:a16="http://schemas.microsoft.com/office/drawing/2014/main" id="{E8CB0F2B-5FE6-8EBD-4E51-9577F5BFDBAC}"/>
            </a:ext>
          </a:extLst>
        </p:cNvPr>
        <p:cNvGrpSpPr/>
        <p:nvPr/>
      </p:nvGrpSpPr>
      <p:grpSpPr>
        <a:xfrm>
          <a:off x="0" y="0"/>
          <a:ext cx="0" cy="0"/>
          <a:chOff x="0" y="0"/>
          <a:chExt cx="0" cy="0"/>
        </a:xfrm>
      </p:grpSpPr>
      <p:pic>
        <p:nvPicPr>
          <p:cNvPr id="601" name="Google Shape;601;p58">
            <a:extLst>
              <a:ext uri="{FF2B5EF4-FFF2-40B4-BE49-F238E27FC236}">
                <a16:creationId xmlns:a16="http://schemas.microsoft.com/office/drawing/2014/main" id="{5FAB37AA-B715-5626-561C-29F138423DD1}"/>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02" name="Google Shape;602;p58">
            <a:extLst>
              <a:ext uri="{FF2B5EF4-FFF2-40B4-BE49-F238E27FC236}">
                <a16:creationId xmlns:a16="http://schemas.microsoft.com/office/drawing/2014/main" id="{22B4DA0C-93DC-B31D-92BA-61C36A45412E}"/>
              </a:ext>
            </a:extLst>
          </p:cNvPr>
          <p:cNvSpPr txBox="1"/>
          <p:nvPr/>
        </p:nvSpPr>
        <p:spPr>
          <a:xfrm>
            <a:off x="388041" y="575496"/>
            <a:ext cx="7472963" cy="2105995"/>
          </a:xfrm>
          <a:prstGeom prst="rect">
            <a:avLst/>
          </a:prstGeom>
          <a:noFill/>
          <a:ln>
            <a:noFill/>
          </a:ln>
        </p:spPr>
        <p:txBody>
          <a:bodyPr spcFirstLastPara="1" wrap="square" lIns="91425" tIns="91425" rIns="91425" bIns="91425" anchor="t" anchorCtr="0">
            <a:spAutoFit/>
          </a:bodyPr>
          <a:lstStyle/>
          <a:p>
            <a:pPr>
              <a:lnSpc>
                <a:spcPct val="107000"/>
              </a:lnSpc>
              <a:spcAft>
                <a:spcPts val="800"/>
              </a:spcAft>
            </a:pPr>
            <a:r>
              <a:rPr lang="pt-BR" sz="2800" b="1" dirty="0">
                <a:solidFill>
                  <a:srgbClr val="FF6C00"/>
                </a:solidFill>
              </a:rPr>
              <a:t>Contratação de Obras e Serviços de Engenharia (IN 72/2021)</a:t>
            </a:r>
          </a:p>
          <a:p>
            <a:pPr>
              <a:lnSpc>
                <a:spcPct val="107000"/>
              </a:lnSpc>
              <a:spcAft>
                <a:spcPts val="800"/>
              </a:spcAft>
            </a:pPr>
            <a:endParaRPr lang="pt-BR" sz="2800" b="1" dirty="0">
              <a:solidFill>
                <a:srgbClr val="FF6C00"/>
              </a:solidFill>
            </a:endParaRPr>
          </a:p>
          <a:p>
            <a:pPr marL="0" marR="0" lvl="0" indent="0" algn="l" rtl="0">
              <a:lnSpc>
                <a:spcPct val="107000"/>
              </a:lnSpc>
              <a:spcBef>
                <a:spcPts val="0"/>
              </a:spcBef>
              <a:spcAft>
                <a:spcPts val="800"/>
              </a:spcAft>
              <a:buNone/>
            </a:pPr>
            <a:endParaRPr lang="pt-BR" dirty="0"/>
          </a:p>
        </p:txBody>
      </p:sp>
    </p:spTree>
    <p:extLst>
      <p:ext uri="{BB962C8B-B14F-4D97-AF65-F5344CB8AC3E}">
        <p14:creationId xmlns:p14="http://schemas.microsoft.com/office/powerpoint/2010/main" val="308396193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7630A062-40A3-7502-2086-B16EFDF7E69E}"/>
            </a:ext>
          </a:extLst>
        </p:cNvPr>
        <p:cNvGrpSpPr/>
        <p:nvPr/>
      </p:nvGrpSpPr>
      <p:grpSpPr>
        <a:xfrm>
          <a:off x="0" y="0"/>
          <a:ext cx="0" cy="0"/>
          <a:chOff x="0" y="0"/>
          <a:chExt cx="0" cy="0"/>
        </a:xfrm>
      </p:grpSpPr>
      <p:pic>
        <p:nvPicPr>
          <p:cNvPr id="133" name="Google Shape;133;p9">
            <a:extLst>
              <a:ext uri="{FF2B5EF4-FFF2-40B4-BE49-F238E27FC236}">
                <a16:creationId xmlns:a16="http://schemas.microsoft.com/office/drawing/2014/main" id="{3C1EC5B0-E26B-ADFA-EC94-E85112261DA4}"/>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34" name="Google Shape;134;p9">
            <a:extLst>
              <a:ext uri="{FF2B5EF4-FFF2-40B4-BE49-F238E27FC236}">
                <a16:creationId xmlns:a16="http://schemas.microsoft.com/office/drawing/2014/main" id="{BC85096C-0085-9628-74F4-DA3226A8B8F4}"/>
              </a:ext>
            </a:extLst>
          </p:cNvPr>
          <p:cNvSpPr/>
          <p:nvPr/>
        </p:nvSpPr>
        <p:spPr>
          <a:xfrm>
            <a:off x="1116076" y="528625"/>
            <a:ext cx="66552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 name="Google Shape;633;p62">
            <a:extLst>
              <a:ext uri="{FF2B5EF4-FFF2-40B4-BE49-F238E27FC236}">
                <a16:creationId xmlns:a16="http://schemas.microsoft.com/office/drawing/2014/main" id="{7762592D-40B9-A5A8-0C16-ED98CC338BE5}"/>
              </a:ext>
            </a:extLst>
          </p:cNvPr>
          <p:cNvSpPr txBox="1"/>
          <p:nvPr/>
        </p:nvSpPr>
        <p:spPr>
          <a:xfrm>
            <a:off x="301266" y="245327"/>
            <a:ext cx="8541457" cy="3433400"/>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Art. 1º Fica autorizada a aplicação do Decreto nº 7.983, de 8 de abril de 2013, que estabelece regras e critérios para elaboração do orçamento de referência de obras e serviços de engenharia, contratados e executados com recursos dos orçamentos da União, no que couber, para a definição do valor estimado nos processos de contratação direta de obras e serviços de engenharia, de que dispõe o § 2º do art. 23 da Lei nº 14.133, de 1º de abril de 2021, no âmbito da Administração Pública federal direta, autárquica e fundacional.</a:t>
            </a: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Art. 2º Esta Instrução Normativa entra em vigor na data de publicação.</a:t>
            </a: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pt-B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66751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600">
          <a:extLst>
            <a:ext uri="{FF2B5EF4-FFF2-40B4-BE49-F238E27FC236}">
              <a16:creationId xmlns:a16="http://schemas.microsoft.com/office/drawing/2014/main" id="{54FC2A7B-C7A6-DD4B-6E93-E17FAEDE1E75}"/>
            </a:ext>
          </a:extLst>
        </p:cNvPr>
        <p:cNvGrpSpPr/>
        <p:nvPr/>
      </p:nvGrpSpPr>
      <p:grpSpPr>
        <a:xfrm>
          <a:off x="0" y="0"/>
          <a:ext cx="0" cy="0"/>
          <a:chOff x="0" y="0"/>
          <a:chExt cx="0" cy="0"/>
        </a:xfrm>
      </p:grpSpPr>
      <p:pic>
        <p:nvPicPr>
          <p:cNvPr id="601" name="Google Shape;601;p58">
            <a:extLst>
              <a:ext uri="{FF2B5EF4-FFF2-40B4-BE49-F238E27FC236}">
                <a16:creationId xmlns:a16="http://schemas.microsoft.com/office/drawing/2014/main" id="{D42B094F-3A57-B05E-9EBF-8F6E2FE008D4}"/>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02" name="Google Shape;602;p58">
            <a:extLst>
              <a:ext uri="{FF2B5EF4-FFF2-40B4-BE49-F238E27FC236}">
                <a16:creationId xmlns:a16="http://schemas.microsoft.com/office/drawing/2014/main" id="{5D3380C7-5B8E-D4A3-84BC-9DF03F314D6F}"/>
              </a:ext>
            </a:extLst>
          </p:cNvPr>
          <p:cNvSpPr txBox="1"/>
          <p:nvPr/>
        </p:nvSpPr>
        <p:spPr>
          <a:xfrm>
            <a:off x="388041" y="575496"/>
            <a:ext cx="7472963" cy="1644972"/>
          </a:xfrm>
          <a:prstGeom prst="rect">
            <a:avLst/>
          </a:prstGeom>
          <a:noFill/>
          <a:ln>
            <a:noFill/>
          </a:ln>
        </p:spPr>
        <p:txBody>
          <a:bodyPr spcFirstLastPara="1" wrap="square" lIns="91425" tIns="91425" rIns="91425" bIns="91425" anchor="t" anchorCtr="0">
            <a:spAutoFit/>
          </a:bodyPr>
          <a:lstStyle/>
          <a:p>
            <a:pPr>
              <a:lnSpc>
                <a:spcPct val="107000"/>
              </a:lnSpc>
              <a:spcAft>
                <a:spcPts val="800"/>
              </a:spcAft>
            </a:pPr>
            <a:r>
              <a:rPr lang="pt-BR" sz="2800" b="1" dirty="0">
                <a:solidFill>
                  <a:srgbClr val="FF6C00"/>
                </a:solidFill>
              </a:rPr>
              <a:t>Plano Anual de Contratações</a:t>
            </a:r>
          </a:p>
          <a:p>
            <a:pPr>
              <a:lnSpc>
                <a:spcPct val="107000"/>
              </a:lnSpc>
              <a:spcAft>
                <a:spcPts val="800"/>
              </a:spcAft>
            </a:pPr>
            <a:endParaRPr lang="pt-BR" sz="2800" b="1" dirty="0">
              <a:solidFill>
                <a:srgbClr val="FF6C00"/>
              </a:solidFill>
            </a:endParaRPr>
          </a:p>
          <a:p>
            <a:pPr marL="0" marR="0" lvl="0" indent="0" algn="l" rtl="0">
              <a:lnSpc>
                <a:spcPct val="107000"/>
              </a:lnSpc>
              <a:spcBef>
                <a:spcPts val="0"/>
              </a:spcBef>
              <a:spcAft>
                <a:spcPts val="800"/>
              </a:spcAft>
              <a:buNone/>
            </a:pPr>
            <a:endParaRPr lang="pt-BR" dirty="0"/>
          </a:p>
        </p:txBody>
      </p:sp>
    </p:spTree>
    <p:extLst>
      <p:ext uri="{BB962C8B-B14F-4D97-AF65-F5344CB8AC3E}">
        <p14:creationId xmlns:p14="http://schemas.microsoft.com/office/powerpoint/2010/main" val="137301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6"/>
          <p:cNvSpPr txBox="1">
            <a:spLocks noGrp="1"/>
          </p:cNvSpPr>
          <p:nvPr>
            <p:ph type="title"/>
          </p:nvPr>
        </p:nvSpPr>
        <p:spPr>
          <a:xfrm>
            <a:off x="628650" y="510778"/>
            <a:ext cx="7886700" cy="757238"/>
          </a:xfrm>
          <a:prstGeom prst="rect">
            <a:avLst/>
          </a:prstGeom>
          <a:noFill/>
          <a:ln>
            <a:noFill/>
          </a:ln>
        </p:spPr>
        <p:txBody>
          <a:bodyPr spcFirstLastPara="1" wrap="square" lIns="68569" tIns="34275" rIns="68569" bIns="34275" anchor="ctr" anchorCtr="0">
            <a:normAutofit/>
          </a:bodyPr>
          <a:lstStyle/>
          <a:p>
            <a:pPr>
              <a:buClr>
                <a:schemeClr val="accent2"/>
              </a:buClr>
              <a:buSzPts val="4400"/>
            </a:pPr>
            <a:r>
              <a:rPr lang="pt-BR" b="1">
                <a:solidFill>
                  <a:schemeClr val="accent2"/>
                </a:solidFill>
                <a:latin typeface="Arial"/>
                <a:ea typeface="Arial"/>
                <a:cs typeface="Arial"/>
                <a:sym typeface="Arial"/>
              </a:rPr>
              <a:t>INTRODUÇÃO</a:t>
            </a:r>
            <a:endParaRPr/>
          </a:p>
        </p:txBody>
      </p:sp>
      <p:pic>
        <p:nvPicPr>
          <p:cNvPr id="165" name="Google Shape;165;p6"/>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66" name="Google Shape;166;p6"/>
          <p:cNvSpPr txBox="1">
            <a:spLocks noGrp="1"/>
          </p:cNvSpPr>
          <p:nvPr>
            <p:ph type="body" idx="1"/>
          </p:nvPr>
        </p:nvSpPr>
        <p:spPr>
          <a:xfrm>
            <a:off x="350616" y="736819"/>
            <a:ext cx="7886700" cy="3263400"/>
          </a:xfrm>
          <a:prstGeom prst="rect">
            <a:avLst/>
          </a:prstGeom>
          <a:noFill/>
          <a:ln>
            <a:noFill/>
          </a:ln>
        </p:spPr>
        <p:txBody>
          <a:bodyPr spcFirstLastPara="1" wrap="square" lIns="68569" tIns="34275" rIns="68569" bIns="34275" anchor="t" anchorCtr="0">
            <a:normAutofit/>
          </a:bodyPr>
          <a:lstStyle/>
          <a:p>
            <a:pPr marL="0" indent="0" algn="just">
              <a:lnSpc>
                <a:spcPct val="150000"/>
              </a:lnSpc>
              <a:spcBef>
                <a:spcPts val="0"/>
              </a:spcBef>
              <a:buSzPct val="100000"/>
              <a:buNone/>
            </a:pPr>
            <a:r>
              <a:rPr lang="pt-BR" dirty="0">
                <a:solidFill>
                  <a:schemeClr val="tx1"/>
                </a:solidFill>
                <a:latin typeface="Arial"/>
                <a:ea typeface="Arial"/>
                <a:cs typeface="Arial"/>
                <a:sym typeface="Arial"/>
              </a:rPr>
              <a:t>- TCU, Acórdão nº 1079/2019 – Plenário:</a:t>
            </a:r>
            <a:endParaRPr dirty="0">
              <a:solidFill>
                <a:schemeClr val="tx1"/>
              </a:solidFill>
            </a:endParaRPr>
          </a:p>
          <a:p>
            <a:pPr marL="0" indent="0" algn="just">
              <a:lnSpc>
                <a:spcPct val="150000"/>
              </a:lnSpc>
              <a:buSzPct val="100000"/>
              <a:buNone/>
            </a:pPr>
            <a:r>
              <a:rPr lang="pt-BR" dirty="0">
                <a:solidFill>
                  <a:schemeClr val="tx1"/>
                </a:solidFill>
                <a:latin typeface="Arial"/>
                <a:ea typeface="Arial"/>
                <a:cs typeface="Arial"/>
                <a:sym typeface="Arial"/>
              </a:rPr>
              <a:t>	Sobre obras públicas paralisadas - diagnóstico, a saber:</a:t>
            </a:r>
            <a:endParaRPr dirty="0">
              <a:solidFill>
                <a:schemeClr val="tx1"/>
              </a:solidFill>
            </a:endParaRPr>
          </a:p>
          <a:p>
            <a:pPr marL="0" indent="0" algn="just">
              <a:lnSpc>
                <a:spcPct val="150000"/>
              </a:lnSpc>
              <a:buSzPct val="100000"/>
              <a:buNone/>
            </a:pPr>
            <a:r>
              <a:rPr lang="pt-BR" dirty="0">
                <a:solidFill>
                  <a:schemeClr val="tx1"/>
                </a:solidFill>
                <a:latin typeface="Arial"/>
                <a:ea typeface="Arial"/>
                <a:cs typeface="Arial"/>
                <a:sym typeface="Arial"/>
              </a:rPr>
              <a:t>	</a:t>
            </a:r>
            <a:r>
              <a:rPr lang="pt-BR" i="1" dirty="0">
                <a:solidFill>
                  <a:schemeClr val="tx1"/>
                </a:solidFill>
                <a:latin typeface="Arial"/>
                <a:ea typeface="Arial"/>
                <a:cs typeface="Arial"/>
                <a:sym typeface="Arial"/>
              </a:rPr>
              <a:t>“149. Apesar da definição clara já trazida na referida lei, inicialmente, não apenas a </a:t>
            </a:r>
            <a:r>
              <a:rPr lang="pt-BR" b="1" i="1" dirty="0">
                <a:solidFill>
                  <a:schemeClr val="tx1"/>
                </a:solidFill>
                <a:latin typeface="Arial"/>
                <a:ea typeface="Arial"/>
                <a:cs typeface="Arial"/>
                <a:sym typeface="Arial"/>
              </a:rPr>
              <a:t>cultura de falta de planejamento da Administração Pública </a:t>
            </a:r>
            <a:r>
              <a:rPr lang="pt-BR" i="1" dirty="0">
                <a:solidFill>
                  <a:schemeClr val="tx1"/>
                </a:solidFill>
                <a:latin typeface="Arial"/>
                <a:ea typeface="Arial"/>
                <a:cs typeface="Arial"/>
                <a:sym typeface="Arial"/>
              </a:rPr>
              <a:t>contribuía para a realização de projetos básicos deficientes, mas também interpretações no sentido de o projeto básico ser apenas um esboço figura ou um anteprojeto do objeto a ser executado”. </a:t>
            </a:r>
            <a:endParaRPr dirty="0">
              <a:solidFill>
                <a:schemeClr val="tx1"/>
              </a:solidFill>
            </a:endParaRPr>
          </a:p>
          <a:p>
            <a:pPr marL="171450" indent="-58103">
              <a:buSzPct val="100000"/>
              <a:buNone/>
            </a:pPr>
            <a:endParaRPr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0"/>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61" name="Google Shape;261;p20"/>
          <p:cNvSpPr txBox="1">
            <a:spLocks noGrp="1"/>
          </p:cNvSpPr>
          <p:nvPr>
            <p:ph type="title"/>
          </p:nvPr>
        </p:nvSpPr>
        <p:spPr>
          <a:xfrm>
            <a:off x="628650" y="296915"/>
            <a:ext cx="7886700" cy="757350"/>
          </a:xfrm>
          <a:prstGeom prst="rect">
            <a:avLst/>
          </a:prstGeom>
          <a:noFill/>
          <a:ln>
            <a:noFill/>
          </a:ln>
        </p:spPr>
        <p:txBody>
          <a:bodyPr spcFirstLastPara="1" wrap="square" lIns="68569" tIns="34275" rIns="68569" bIns="34275" anchor="ctr" anchorCtr="0">
            <a:normAutofit/>
          </a:bodyPr>
          <a:lstStyle/>
          <a:p>
            <a:pPr>
              <a:buClr>
                <a:schemeClr val="accent2"/>
              </a:buClr>
              <a:buSzPts val="4400"/>
            </a:pPr>
            <a:r>
              <a:rPr lang="pt-BR" b="1">
                <a:solidFill>
                  <a:schemeClr val="accent2"/>
                </a:solidFill>
                <a:latin typeface="Arial"/>
                <a:ea typeface="Arial"/>
                <a:cs typeface="Arial"/>
                <a:sym typeface="Arial"/>
              </a:rPr>
              <a:t>OBJETIVOS</a:t>
            </a:r>
            <a:r>
              <a:rPr lang="pt-BR">
                <a:latin typeface="Arial"/>
                <a:ea typeface="Arial"/>
                <a:cs typeface="Arial"/>
                <a:sym typeface="Arial"/>
              </a:rPr>
              <a:t> </a:t>
            </a:r>
            <a:r>
              <a:rPr lang="pt-BR" b="1">
                <a:solidFill>
                  <a:schemeClr val="accent2"/>
                </a:solidFill>
                <a:latin typeface="Arial"/>
                <a:ea typeface="Arial"/>
                <a:cs typeface="Arial"/>
                <a:sym typeface="Arial"/>
              </a:rPr>
              <a:t>PCA</a:t>
            </a:r>
            <a:endParaRPr/>
          </a:p>
        </p:txBody>
      </p:sp>
      <p:sp>
        <p:nvSpPr>
          <p:cNvPr id="262" name="Google Shape;262;p20"/>
          <p:cNvSpPr txBox="1">
            <a:spLocks noGrp="1"/>
          </p:cNvSpPr>
          <p:nvPr>
            <p:ph type="body" idx="1"/>
          </p:nvPr>
        </p:nvSpPr>
        <p:spPr>
          <a:xfrm>
            <a:off x="628641" y="1054256"/>
            <a:ext cx="7886700" cy="3263400"/>
          </a:xfrm>
          <a:prstGeom prst="rect">
            <a:avLst/>
          </a:prstGeom>
          <a:noFill/>
          <a:ln>
            <a:noFill/>
          </a:ln>
        </p:spPr>
        <p:txBody>
          <a:bodyPr spcFirstLastPara="1" wrap="square" lIns="68569" tIns="34275" rIns="68569" bIns="34275" anchor="t" anchorCtr="0">
            <a:normAutofit fontScale="92500" lnSpcReduction="10000"/>
          </a:bodyPr>
          <a:lstStyle/>
          <a:p>
            <a:pPr marL="171450" indent="-161449" algn="just">
              <a:spcBef>
                <a:spcPts val="0"/>
              </a:spcBef>
              <a:buSzPct val="100000"/>
            </a:pPr>
            <a:r>
              <a:rPr lang="pt-BR"/>
              <a:t>Art. 5º  A elaboração do plano de contratações anual pelos órgãos e pelas entidades tem como objetivos:</a:t>
            </a:r>
            <a:endParaRPr/>
          </a:p>
          <a:p>
            <a:pPr marL="0" indent="0" algn="just">
              <a:buSzPct val="100000"/>
              <a:buNone/>
            </a:pPr>
            <a:r>
              <a:rPr lang="pt-BR"/>
              <a:t>I - racionalizar as contratações das unidades administrativas de sua competência, por meio da promoção de contratações centralizadas e compartilhadas, a fim de obter economia de escala, padronização de produtos e serviços e redução de custos processuais;</a:t>
            </a:r>
            <a:endParaRPr/>
          </a:p>
          <a:p>
            <a:pPr marL="0" indent="0" algn="just">
              <a:buSzPct val="100000"/>
              <a:buNone/>
            </a:pPr>
            <a:r>
              <a:rPr lang="pt-BR"/>
              <a:t>II - garantir o alinhamento com o planejamento estratégico, o plano diretor de logística sustentável e outros instrumentos de governança existentes;</a:t>
            </a:r>
            <a:endParaRPr/>
          </a:p>
          <a:p>
            <a:pPr marL="0" indent="0" algn="just">
              <a:buSzPct val="100000"/>
              <a:buNone/>
            </a:pPr>
            <a:r>
              <a:rPr lang="pt-BR"/>
              <a:t>III - subsidiar a elaboração das leis orçamentárias;</a:t>
            </a:r>
            <a:endParaRPr/>
          </a:p>
          <a:p>
            <a:pPr marL="0" indent="0" algn="just">
              <a:buSzPct val="100000"/>
              <a:buNone/>
            </a:pPr>
            <a:r>
              <a:rPr lang="pt-BR"/>
              <a:t>IV - evitar o fracionamento de despesas; e</a:t>
            </a:r>
            <a:endParaRPr/>
          </a:p>
          <a:p>
            <a:pPr marL="0" indent="0" algn="just">
              <a:buSzPct val="100000"/>
              <a:buNone/>
            </a:pPr>
            <a:r>
              <a:rPr lang="pt-BR"/>
              <a:t>V - sinalizar intenções ao mercado fornecedor, de forma a aumentar o diálogo potencial com o mercado e incrementar a competitividade.</a:t>
            </a:r>
            <a:endParaRPr/>
          </a:p>
          <a:p>
            <a:pPr marL="171450" indent="-48101">
              <a:buSzPct val="1000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
                                            <p:txEl>
                                              <p:pRg st="0" end="0"/>
                                            </p:txEl>
                                          </p:spTgt>
                                        </p:tgtEl>
                                        <p:attrNameLst>
                                          <p:attrName>style.visibility</p:attrName>
                                        </p:attrNameLst>
                                      </p:cBhvr>
                                      <p:to>
                                        <p:strVal val="visible"/>
                                      </p:to>
                                    </p:set>
                                    <p:animEffect transition="in" filter="fade">
                                      <p:cBhvr>
                                        <p:cTn id="7" dur="1000"/>
                                        <p:tgtEl>
                                          <p:spTgt spid="2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2">
                                            <p:txEl>
                                              <p:pRg st="1" end="1"/>
                                            </p:txEl>
                                          </p:spTgt>
                                        </p:tgtEl>
                                        <p:attrNameLst>
                                          <p:attrName>style.visibility</p:attrName>
                                        </p:attrNameLst>
                                      </p:cBhvr>
                                      <p:to>
                                        <p:strVal val="visible"/>
                                      </p:to>
                                    </p:set>
                                    <p:animEffect transition="in" filter="fade">
                                      <p:cBhvr>
                                        <p:cTn id="12" dur="1000"/>
                                        <p:tgtEl>
                                          <p:spTgt spid="2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2">
                                            <p:txEl>
                                              <p:pRg st="2" end="2"/>
                                            </p:txEl>
                                          </p:spTgt>
                                        </p:tgtEl>
                                        <p:attrNameLst>
                                          <p:attrName>style.visibility</p:attrName>
                                        </p:attrNameLst>
                                      </p:cBhvr>
                                      <p:to>
                                        <p:strVal val="visible"/>
                                      </p:to>
                                    </p:set>
                                    <p:animEffect transition="in" filter="fade">
                                      <p:cBhvr>
                                        <p:cTn id="17" dur="1000"/>
                                        <p:tgtEl>
                                          <p:spTgt spid="2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2">
                                            <p:txEl>
                                              <p:pRg st="3" end="3"/>
                                            </p:txEl>
                                          </p:spTgt>
                                        </p:tgtEl>
                                        <p:attrNameLst>
                                          <p:attrName>style.visibility</p:attrName>
                                        </p:attrNameLst>
                                      </p:cBhvr>
                                      <p:to>
                                        <p:strVal val="visible"/>
                                      </p:to>
                                    </p:set>
                                    <p:animEffect transition="in" filter="fade">
                                      <p:cBhvr>
                                        <p:cTn id="22" dur="1000"/>
                                        <p:tgtEl>
                                          <p:spTgt spid="2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2">
                                            <p:txEl>
                                              <p:pRg st="4" end="4"/>
                                            </p:txEl>
                                          </p:spTgt>
                                        </p:tgtEl>
                                        <p:attrNameLst>
                                          <p:attrName>style.visibility</p:attrName>
                                        </p:attrNameLst>
                                      </p:cBhvr>
                                      <p:to>
                                        <p:strVal val="visible"/>
                                      </p:to>
                                    </p:set>
                                    <p:animEffect transition="in" filter="fade">
                                      <p:cBhvr>
                                        <p:cTn id="27" dur="1000"/>
                                        <p:tgtEl>
                                          <p:spTgt spid="2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2">
                                            <p:txEl>
                                              <p:pRg st="5" end="5"/>
                                            </p:txEl>
                                          </p:spTgt>
                                        </p:tgtEl>
                                        <p:attrNameLst>
                                          <p:attrName>style.visibility</p:attrName>
                                        </p:attrNameLst>
                                      </p:cBhvr>
                                      <p:to>
                                        <p:strVal val="visible"/>
                                      </p:to>
                                    </p:set>
                                    <p:animEffect transition="in" filter="fade">
                                      <p:cBhvr>
                                        <p:cTn id="32" dur="1000"/>
                                        <p:tgtEl>
                                          <p:spTgt spid="2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21"/>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68" name="Google Shape;268;p21"/>
          <p:cNvSpPr txBox="1">
            <a:spLocks noGrp="1"/>
          </p:cNvSpPr>
          <p:nvPr>
            <p:ph type="title"/>
          </p:nvPr>
        </p:nvSpPr>
        <p:spPr>
          <a:xfrm>
            <a:off x="628650" y="510778"/>
            <a:ext cx="7886700" cy="757238"/>
          </a:xfrm>
          <a:prstGeom prst="rect">
            <a:avLst/>
          </a:prstGeom>
          <a:noFill/>
          <a:ln>
            <a:noFill/>
          </a:ln>
        </p:spPr>
        <p:txBody>
          <a:bodyPr spcFirstLastPara="1" wrap="square" lIns="68569" tIns="34275" rIns="68569" bIns="34275" anchor="ctr" anchorCtr="0">
            <a:normAutofit/>
          </a:bodyPr>
          <a:lstStyle/>
          <a:p>
            <a:pPr>
              <a:buClr>
                <a:schemeClr val="accent2"/>
              </a:buClr>
              <a:buSzPct val="100000"/>
            </a:pPr>
            <a:r>
              <a:rPr lang="pt-BR" b="1">
                <a:solidFill>
                  <a:schemeClr val="accent2"/>
                </a:solidFill>
                <a:latin typeface="Arial"/>
                <a:ea typeface="Arial"/>
                <a:cs typeface="Arial"/>
                <a:sym typeface="Arial"/>
              </a:rPr>
              <a:t>Pressupostos de uma Gestão</a:t>
            </a:r>
            <a:r>
              <a:rPr lang="pt-BR">
                <a:latin typeface="Arial"/>
                <a:ea typeface="Arial"/>
                <a:cs typeface="Arial"/>
                <a:sym typeface="Arial"/>
              </a:rPr>
              <a:t> </a:t>
            </a:r>
            <a:r>
              <a:rPr lang="pt-BR" b="1">
                <a:solidFill>
                  <a:schemeClr val="accent2"/>
                </a:solidFill>
                <a:latin typeface="Arial"/>
                <a:ea typeface="Arial"/>
                <a:cs typeface="Arial"/>
                <a:sym typeface="Arial"/>
              </a:rPr>
              <a:t>Estratégica</a:t>
            </a:r>
            <a:endParaRPr/>
          </a:p>
        </p:txBody>
      </p:sp>
      <p:sp>
        <p:nvSpPr>
          <p:cNvPr id="269" name="Google Shape;269;p21"/>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a:bodyPr>
          <a:lstStyle/>
          <a:p>
            <a:pPr marL="0" indent="0">
              <a:spcBef>
                <a:spcPts val="0"/>
              </a:spcBef>
              <a:buSzPts val="2800"/>
              <a:buNone/>
            </a:pPr>
            <a:r>
              <a:rPr lang="pt-BR"/>
              <a:t>Definição </a:t>
            </a:r>
            <a:r>
              <a:rPr lang="pt-BR" b="1" u="sng"/>
              <a:t>OBJETIVOS ESTRATÉGICOS </a:t>
            </a:r>
            <a:r>
              <a:rPr lang="pt-BR"/>
              <a:t>da instituição</a:t>
            </a:r>
            <a:endParaRPr/>
          </a:p>
          <a:p>
            <a:pPr marL="171450" indent="-171450">
              <a:buSzPts val="2800"/>
            </a:pPr>
            <a:r>
              <a:rPr lang="pt-BR"/>
              <a:t>APONTAMENTO NA DIREÇÃO DAS </a:t>
            </a:r>
            <a:r>
              <a:rPr lang="pt-BR" b="1" u="sng"/>
              <a:t>METAS ESTRATÉGICAS</a:t>
            </a:r>
            <a:endParaRPr/>
          </a:p>
          <a:p>
            <a:pPr marL="171450" indent="-171450">
              <a:buSzPts val="2800"/>
            </a:pPr>
            <a:r>
              <a:rPr lang="pt-BR"/>
              <a:t> CONSIDERA </a:t>
            </a:r>
            <a:r>
              <a:rPr lang="pt-BR" b="1" u="sng"/>
              <a:t>INDICADORES DE DESEMPENHO </a:t>
            </a:r>
            <a:r>
              <a:rPr lang="pt-BR"/>
              <a:t>PARA VERIFICAR O DESEMPENHO INSTITUCIONAL</a:t>
            </a:r>
            <a:endParaRPr/>
          </a:p>
          <a:p>
            <a:pPr marL="171450" indent="-171450">
              <a:buSzPts val="2800"/>
            </a:pPr>
            <a:r>
              <a:rPr lang="pt-BR"/>
              <a:t>A Lei 14.133 é galgada na governança. Assim O legislador cobra sem cobrar, pois exige que se tenha uma governança e gestão estratégica no órgão para poder implementar o PCA</a:t>
            </a:r>
            <a:endParaRPr/>
          </a:p>
          <a:p>
            <a:pPr marL="0" indent="0">
              <a:buSzPts val="2800"/>
              <a:buNone/>
            </a:pPr>
            <a:br>
              <a:rPr lang="pt-BR"/>
            </a:b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animEffect transition="in" filter="fade">
                                      <p:cBhvr>
                                        <p:cTn id="7" dur="1000"/>
                                        <p:tgtEl>
                                          <p:spTgt spid="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9">
                                            <p:txEl>
                                              <p:pRg st="1" end="1"/>
                                            </p:txEl>
                                          </p:spTgt>
                                        </p:tgtEl>
                                        <p:attrNameLst>
                                          <p:attrName>style.visibility</p:attrName>
                                        </p:attrNameLst>
                                      </p:cBhvr>
                                      <p:to>
                                        <p:strVal val="visible"/>
                                      </p:to>
                                    </p:set>
                                    <p:animEffect transition="in" filter="fade">
                                      <p:cBhvr>
                                        <p:cTn id="12" dur="1000"/>
                                        <p:tgtEl>
                                          <p:spTgt spid="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xEl>
                                              <p:pRg st="2" end="2"/>
                                            </p:txEl>
                                          </p:spTgt>
                                        </p:tgtEl>
                                        <p:attrNameLst>
                                          <p:attrName>style.visibility</p:attrName>
                                        </p:attrNameLst>
                                      </p:cBhvr>
                                      <p:to>
                                        <p:strVal val="visible"/>
                                      </p:to>
                                    </p:set>
                                    <p:animEffect transition="in" filter="fade">
                                      <p:cBhvr>
                                        <p:cTn id="17" dur="1000"/>
                                        <p:tgtEl>
                                          <p:spTgt spid="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9">
                                            <p:txEl>
                                              <p:pRg st="3" end="3"/>
                                            </p:txEl>
                                          </p:spTgt>
                                        </p:tgtEl>
                                        <p:attrNameLst>
                                          <p:attrName>style.visibility</p:attrName>
                                        </p:attrNameLst>
                                      </p:cBhvr>
                                      <p:to>
                                        <p:strVal val="visible"/>
                                      </p:to>
                                    </p:set>
                                    <p:animEffect transition="in" filter="fade">
                                      <p:cBhvr>
                                        <p:cTn id="22" dur="1000"/>
                                        <p:tgtEl>
                                          <p:spTgt spid="2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9">
                                            <p:txEl>
                                              <p:pRg st="4" end="4"/>
                                            </p:txEl>
                                          </p:spTgt>
                                        </p:tgtEl>
                                        <p:attrNameLst>
                                          <p:attrName>style.visibility</p:attrName>
                                        </p:attrNameLst>
                                      </p:cBhvr>
                                      <p:to>
                                        <p:strVal val="visible"/>
                                      </p:to>
                                    </p:set>
                                    <p:animEffect transition="in" filter="fade">
                                      <p:cBhvr>
                                        <p:cTn id="27" dur="1000"/>
                                        <p:tgtEl>
                                          <p:spTgt spid="2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22"/>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75" name="Google Shape;275;p22"/>
          <p:cNvSpPr txBox="1">
            <a:spLocks noGrp="1"/>
          </p:cNvSpPr>
          <p:nvPr>
            <p:ph type="title"/>
          </p:nvPr>
        </p:nvSpPr>
        <p:spPr>
          <a:xfrm>
            <a:off x="628650" y="510778"/>
            <a:ext cx="7886700" cy="757238"/>
          </a:xfrm>
          <a:prstGeom prst="rect">
            <a:avLst/>
          </a:prstGeom>
          <a:noFill/>
          <a:ln>
            <a:noFill/>
          </a:ln>
        </p:spPr>
        <p:txBody>
          <a:bodyPr spcFirstLastPara="1" wrap="square" lIns="68569" tIns="34275" rIns="68569" bIns="34275" anchor="ctr" anchorCtr="0">
            <a:normAutofit/>
          </a:bodyPr>
          <a:lstStyle/>
          <a:p>
            <a:pPr>
              <a:buClr>
                <a:schemeClr val="accent2"/>
              </a:buClr>
              <a:buSzPct val="100000"/>
            </a:pPr>
            <a:r>
              <a:rPr lang="pt-BR" b="1">
                <a:solidFill>
                  <a:schemeClr val="accent2"/>
                </a:solidFill>
                <a:latin typeface="Arial"/>
                <a:ea typeface="Arial"/>
                <a:cs typeface="Arial"/>
                <a:sym typeface="Arial"/>
              </a:rPr>
              <a:t>Pressupostos de uma Gestão</a:t>
            </a:r>
            <a:r>
              <a:rPr lang="pt-BR">
                <a:latin typeface="Arial"/>
                <a:ea typeface="Arial"/>
                <a:cs typeface="Arial"/>
                <a:sym typeface="Arial"/>
              </a:rPr>
              <a:t> </a:t>
            </a:r>
            <a:r>
              <a:rPr lang="pt-BR" b="1">
                <a:solidFill>
                  <a:schemeClr val="accent2"/>
                </a:solidFill>
                <a:latin typeface="Arial"/>
                <a:ea typeface="Arial"/>
                <a:cs typeface="Arial"/>
                <a:sym typeface="Arial"/>
              </a:rPr>
              <a:t>Estratégica</a:t>
            </a:r>
            <a:endParaRPr/>
          </a:p>
        </p:txBody>
      </p:sp>
      <p:sp>
        <p:nvSpPr>
          <p:cNvPr id="276" name="Google Shape;276;p22"/>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a:bodyPr>
          <a:lstStyle/>
          <a:p>
            <a:pPr marL="171450" indent="-171450">
              <a:spcBef>
                <a:spcPts val="0"/>
              </a:spcBef>
              <a:buSzPts val="2800"/>
            </a:pPr>
            <a:r>
              <a:rPr lang="pt-BR"/>
              <a:t>O tripé da governança a estratégica sustenta a governança pública. Necessidade de definição de objetivos, metas, visão institucional, missão institucional, conjunto de valores da instituição pública, para que se possa alcançar uma administração gerencial.</a:t>
            </a:r>
            <a:endParaRPr/>
          </a:p>
          <a:p>
            <a:pPr marL="0" indent="0">
              <a:buSzPts val="2800"/>
              <a:buNone/>
            </a:pPr>
            <a:br>
              <a:rPr lang="pt-BR"/>
            </a:br>
            <a:br>
              <a:rPr lang="pt-BR"/>
            </a:b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animEffect transition="in" filter="fade">
                                      <p:cBhvr>
                                        <p:cTn id="7" dur="1000"/>
                                        <p:tgtEl>
                                          <p:spTgt spid="2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xEl>
                                              <p:pRg st="1" end="1"/>
                                            </p:txEl>
                                          </p:spTgt>
                                        </p:tgtEl>
                                        <p:attrNameLst>
                                          <p:attrName>style.visibility</p:attrName>
                                        </p:attrNameLst>
                                      </p:cBhvr>
                                      <p:to>
                                        <p:strVal val="visible"/>
                                      </p:to>
                                    </p:set>
                                    <p:animEffect transition="in" filter="fade">
                                      <p:cBhvr>
                                        <p:cTn id="12" dur="1000"/>
                                        <p:tgtEl>
                                          <p:spTgt spid="2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23"/>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82" name="Google Shape;282;p23"/>
          <p:cNvSpPr txBox="1">
            <a:spLocks noGrp="1"/>
          </p:cNvSpPr>
          <p:nvPr>
            <p:ph type="title"/>
          </p:nvPr>
        </p:nvSpPr>
        <p:spPr>
          <a:xfrm>
            <a:off x="628650" y="510778"/>
            <a:ext cx="7886700" cy="757238"/>
          </a:xfrm>
          <a:prstGeom prst="rect">
            <a:avLst/>
          </a:prstGeom>
          <a:noFill/>
          <a:ln>
            <a:noFill/>
          </a:ln>
        </p:spPr>
        <p:txBody>
          <a:bodyPr spcFirstLastPara="1" wrap="square" lIns="68569" tIns="34275" rIns="68569" bIns="34275" anchor="ctr" anchorCtr="0">
            <a:normAutofit/>
          </a:bodyPr>
          <a:lstStyle/>
          <a:p>
            <a:pPr>
              <a:buClr>
                <a:schemeClr val="accent2"/>
              </a:buClr>
              <a:buSzPts val="4000"/>
            </a:pPr>
            <a:r>
              <a:rPr lang="pt-BR" sz="3000" b="1">
                <a:solidFill>
                  <a:schemeClr val="accent2"/>
                </a:solidFill>
              </a:rPr>
              <a:t>METAS X OBJETIVOS</a:t>
            </a:r>
            <a:endParaRPr/>
          </a:p>
        </p:txBody>
      </p:sp>
      <p:sp>
        <p:nvSpPr>
          <p:cNvPr id="283" name="Google Shape;283;p23"/>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a:bodyPr>
          <a:lstStyle/>
          <a:p>
            <a:pPr marL="171450" indent="-171450">
              <a:spcBef>
                <a:spcPts val="0"/>
              </a:spcBef>
              <a:buSzPts val="2800"/>
            </a:pPr>
            <a:r>
              <a:rPr lang="pt-BR"/>
              <a:t>A diferença entre objetivo e meta é de que o </a:t>
            </a:r>
            <a:r>
              <a:rPr lang="pt-BR" b="1"/>
              <a:t>objetivo diz respeito ao que você pretende alcançar</a:t>
            </a:r>
            <a:r>
              <a:rPr lang="pt-BR"/>
              <a:t>, enquanto a </a:t>
            </a:r>
            <a:r>
              <a:rPr lang="pt-BR" b="1"/>
              <a:t>meta significa as atividades específicas que vão te levar a atingir o objetivo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xEl>
                                              <p:pRg st="0" end="0"/>
                                            </p:txEl>
                                          </p:spTgt>
                                        </p:tgtEl>
                                        <p:attrNameLst>
                                          <p:attrName>style.visibility</p:attrName>
                                        </p:attrNameLst>
                                      </p:cBhvr>
                                      <p:to>
                                        <p:strVal val="visible"/>
                                      </p:to>
                                    </p:set>
                                    <p:animEffect transition="in" filter="fade">
                                      <p:cBhvr>
                                        <p:cTn id="7" dur="1000"/>
                                        <p:tgtEl>
                                          <p:spTgt spid="2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24"/>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89" name="Google Shape;289;p24"/>
          <p:cNvSpPr txBox="1">
            <a:spLocks noGrp="1"/>
          </p:cNvSpPr>
          <p:nvPr>
            <p:ph type="title"/>
          </p:nvPr>
        </p:nvSpPr>
        <p:spPr>
          <a:xfrm>
            <a:off x="628650" y="510778"/>
            <a:ext cx="7886700" cy="757238"/>
          </a:xfrm>
          <a:prstGeom prst="rect">
            <a:avLst/>
          </a:prstGeom>
          <a:noFill/>
          <a:ln>
            <a:noFill/>
          </a:ln>
        </p:spPr>
        <p:txBody>
          <a:bodyPr spcFirstLastPara="1" wrap="square" lIns="68569" tIns="34275" rIns="68569" bIns="34275" anchor="ctr" anchorCtr="0">
            <a:normAutofit fontScale="90000"/>
          </a:bodyPr>
          <a:lstStyle/>
          <a:p>
            <a:pPr>
              <a:buClr>
                <a:schemeClr val="accent2"/>
              </a:buClr>
              <a:buSzPct val="100000"/>
            </a:pPr>
            <a:r>
              <a:rPr lang="pt-BR" sz="3000" b="1">
                <a:solidFill>
                  <a:schemeClr val="accent2"/>
                </a:solidFill>
              </a:rPr>
              <a:t>Embasamento do planejamento orçamentário</a:t>
            </a:r>
            <a:endParaRPr/>
          </a:p>
        </p:txBody>
      </p:sp>
      <p:sp>
        <p:nvSpPr>
          <p:cNvPr id="290" name="Google Shape;290;p24"/>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a:bodyPr>
          <a:lstStyle/>
          <a:p>
            <a:pPr marL="0" indent="0">
              <a:spcBef>
                <a:spcPts val="0"/>
              </a:spcBef>
              <a:buSzPts val="2800"/>
              <a:buNone/>
            </a:pPr>
            <a:endParaRPr/>
          </a:p>
          <a:p>
            <a:pPr marL="0" indent="0">
              <a:buSzPts val="2800"/>
              <a:buNone/>
            </a:pPr>
            <a:r>
              <a:rPr lang="pt-BR"/>
              <a:t>O Plano de contratação também anual tem por objetivo embasar a Lei orçamentária Anual, a fim de alinhar as contratações as estratégias e ao orçamento.</a:t>
            </a:r>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25C6FE73-69F5-33EC-CAD1-FF1A762E9470}"/>
            </a:ext>
          </a:extLst>
        </p:cNvPr>
        <p:cNvGrpSpPr/>
        <p:nvPr/>
      </p:nvGrpSpPr>
      <p:grpSpPr>
        <a:xfrm>
          <a:off x="0" y="0"/>
          <a:ext cx="0" cy="0"/>
          <a:chOff x="0" y="0"/>
          <a:chExt cx="0" cy="0"/>
        </a:xfrm>
      </p:grpSpPr>
      <p:pic>
        <p:nvPicPr>
          <p:cNvPr id="133" name="Google Shape;133;p9">
            <a:extLst>
              <a:ext uri="{FF2B5EF4-FFF2-40B4-BE49-F238E27FC236}">
                <a16:creationId xmlns:a16="http://schemas.microsoft.com/office/drawing/2014/main" id="{8D1DAA4E-4454-445B-2EFD-8AF685B6A40F}"/>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34" name="Google Shape;134;p9">
            <a:extLst>
              <a:ext uri="{FF2B5EF4-FFF2-40B4-BE49-F238E27FC236}">
                <a16:creationId xmlns:a16="http://schemas.microsoft.com/office/drawing/2014/main" id="{AEE2D551-3393-A3D7-181B-BB5A1A48EEC4}"/>
              </a:ext>
            </a:extLst>
          </p:cNvPr>
          <p:cNvSpPr/>
          <p:nvPr/>
        </p:nvSpPr>
        <p:spPr>
          <a:xfrm>
            <a:off x="1116076" y="528625"/>
            <a:ext cx="66552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 name="Google Shape;633;p62">
            <a:extLst>
              <a:ext uri="{FF2B5EF4-FFF2-40B4-BE49-F238E27FC236}">
                <a16:creationId xmlns:a16="http://schemas.microsoft.com/office/drawing/2014/main" id="{42AFB891-26AF-49FD-C8C2-8E74A7AA078B}"/>
              </a:ext>
            </a:extLst>
          </p:cNvPr>
          <p:cNvSpPr txBox="1"/>
          <p:nvPr/>
        </p:nvSpPr>
        <p:spPr>
          <a:xfrm>
            <a:off x="412778" y="936703"/>
            <a:ext cx="8541457" cy="4098069"/>
          </a:xfrm>
          <a:prstGeom prst="rect">
            <a:avLst/>
          </a:prstGeom>
          <a:noFill/>
          <a:ln>
            <a:noFill/>
          </a:ln>
        </p:spPr>
        <p:txBody>
          <a:bodyPr spcFirstLastPara="1" wrap="square" lIns="91425" tIns="45700" rIns="91425" bIns="45700" anchor="t" anchorCtr="0">
            <a:spAutoFit/>
          </a:bodyPr>
          <a:lstStyle/>
          <a:p>
            <a:pPr marL="0" lvl="0" indent="0" algn="just" rtl="0">
              <a:lnSpc>
                <a:spcPct val="150000"/>
              </a:lnSpc>
              <a:spcBef>
                <a:spcPts val="0"/>
              </a:spcBef>
              <a:spcAft>
                <a:spcPts val="0"/>
              </a:spcAft>
              <a:buClr>
                <a:schemeClr val="dk1"/>
              </a:buClr>
              <a:buSzPct val="100000"/>
              <a:buNone/>
            </a:pPr>
            <a:r>
              <a:rPr lang="pt-BR" sz="1600" dirty="0">
                <a:latin typeface="Arial"/>
                <a:ea typeface="Arial"/>
                <a:cs typeface="Arial"/>
                <a:sym typeface="Arial"/>
              </a:rPr>
              <a:t>– Art. 12, inciso VII e §1°, da Lei 14.133/2021:</a:t>
            </a:r>
            <a:endParaRPr lang="pt-BR" sz="1600" dirty="0"/>
          </a:p>
          <a:p>
            <a:pPr marL="0" lvl="0" indent="0" algn="just" rtl="0">
              <a:lnSpc>
                <a:spcPct val="150000"/>
              </a:lnSpc>
              <a:spcBef>
                <a:spcPts val="1000"/>
              </a:spcBef>
              <a:spcAft>
                <a:spcPts val="0"/>
              </a:spcAft>
              <a:buClr>
                <a:schemeClr val="dk1"/>
              </a:buClr>
              <a:buSzPct val="100000"/>
              <a:buNone/>
            </a:pPr>
            <a:r>
              <a:rPr lang="pt-BR" sz="1600" dirty="0">
                <a:latin typeface="Arial"/>
                <a:ea typeface="Arial"/>
                <a:cs typeface="Arial"/>
                <a:sym typeface="Arial"/>
              </a:rPr>
              <a:t>	</a:t>
            </a:r>
            <a:r>
              <a:rPr lang="pt-BR" sz="1600" i="1" dirty="0">
                <a:solidFill>
                  <a:srgbClr val="000000"/>
                </a:solidFill>
                <a:latin typeface="Arial"/>
                <a:ea typeface="Arial"/>
                <a:cs typeface="Arial"/>
                <a:sym typeface="Arial"/>
              </a:rPr>
              <a:t>“</a:t>
            </a:r>
            <a:r>
              <a:rPr lang="pt-BR" sz="1600" b="0" i="1" dirty="0">
                <a:solidFill>
                  <a:srgbClr val="000000"/>
                </a:solidFill>
                <a:latin typeface="Arial"/>
                <a:ea typeface="Arial"/>
                <a:cs typeface="Arial"/>
                <a:sym typeface="Arial"/>
              </a:rPr>
              <a:t>No processo licitatório, observar-se-á o seguinte:	</a:t>
            </a:r>
            <a:endParaRPr lang="pt-BR" sz="1600" dirty="0"/>
          </a:p>
          <a:p>
            <a:pPr marL="0" lvl="0" indent="0" algn="just" rtl="0">
              <a:lnSpc>
                <a:spcPct val="150000"/>
              </a:lnSpc>
              <a:spcBef>
                <a:spcPts val="1000"/>
              </a:spcBef>
              <a:spcAft>
                <a:spcPts val="0"/>
              </a:spcAft>
              <a:buClr>
                <a:srgbClr val="000000"/>
              </a:buClr>
              <a:buSzPct val="100000"/>
              <a:buNone/>
            </a:pPr>
            <a:r>
              <a:rPr lang="pt-BR" sz="1600" i="1" dirty="0">
                <a:solidFill>
                  <a:srgbClr val="000000"/>
                </a:solidFill>
                <a:latin typeface="Arial"/>
                <a:ea typeface="Arial"/>
                <a:cs typeface="Arial"/>
                <a:sym typeface="Arial"/>
              </a:rPr>
              <a:t>	</a:t>
            </a:r>
            <a:r>
              <a:rPr lang="pt-BR" sz="1600" b="0" i="1" dirty="0">
                <a:solidFill>
                  <a:srgbClr val="000000"/>
                </a:solidFill>
                <a:latin typeface="Arial"/>
                <a:ea typeface="Arial"/>
                <a:cs typeface="Arial"/>
                <a:sym typeface="Arial"/>
              </a:rPr>
              <a:t>VII - </a:t>
            </a:r>
            <a:r>
              <a:rPr lang="pt-BR" sz="1600" b="1" i="1" dirty="0">
                <a:solidFill>
                  <a:srgbClr val="000000"/>
                </a:solidFill>
                <a:latin typeface="Arial"/>
                <a:ea typeface="Arial"/>
                <a:cs typeface="Arial"/>
                <a:sym typeface="Arial"/>
              </a:rPr>
              <a:t>a partir de documentos de formalização de demandas</a:t>
            </a:r>
            <a:r>
              <a:rPr lang="pt-BR" sz="1600" b="0" i="1" dirty="0">
                <a:solidFill>
                  <a:srgbClr val="000000"/>
                </a:solidFill>
                <a:latin typeface="Arial"/>
                <a:ea typeface="Arial"/>
                <a:cs typeface="Arial"/>
                <a:sym typeface="Arial"/>
              </a:rPr>
              <a:t>, os órgãos responsáveis pelo planejamento de cada ente federativo </a:t>
            </a:r>
            <a:r>
              <a:rPr lang="pt-BR" sz="1600" b="1" i="1" u="sng" dirty="0">
                <a:solidFill>
                  <a:srgbClr val="000000"/>
                </a:solidFill>
                <a:latin typeface="Arial"/>
                <a:ea typeface="Arial"/>
                <a:cs typeface="Arial"/>
                <a:sym typeface="Arial"/>
              </a:rPr>
              <a:t>poderão</a:t>
            </a:r>
            <a:r>
              <a:rPr lang="pt-BR" sz="1600" b="0" i="1" dirty="0">
                <a:solidFill>
                  <a:srgbClr val="000000"/>
                </a:solidFill>
                <a:latin typeface="Arial"/>
                <a:ea typeface="Arial"/>
                <a:cs typeface="Arial"/>
                <a:sym typeface="Arial"/>
              </a:rPr>
              <a:t>, na forma de regulamento, elaborar plano de contratações anual, com o objetivo de racionalizar as contratações dos órgãos e entidades sob sua competência, garantir o alinhamento com o seu planejamento estratégico e subsidiar a elaboração das respectivas leis orçamentárias. </a:t>
            </a:r>
            <a:endParaRPr lang="pt-BR" sz="1600" i="1" dirty="0">
              <a:latin typeface="Arial"/>
              <a:ea typeface="Arial"/>
              <a:cs typeface="Arial"/>
              <a:sym typeface="Arial"/>
            </a:endParaRPr>
          </a:p>
          <a:p>
            <a:pPr algn="just">
              <a:lnSpc>
                <a:spcPct val="107000"/>
              </a:lnSpc>
              <a:spcAft>
                <a:spcPts val="800"/>
              </a:spcAft>
            </a:pP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pt-B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95664CE2-E90C-02F6-A925-2652FF90817C}"/>
              </a:ext>
            </a:extLst>
          </p:cNvPr>
          <p:cNvSpPr txBox="1"/>
          <p:nvPr/>
        </p:nvSpPr>
        <p:spPr>
          <a:xfrm>
            <a:off x="643054" y="461452"/>
            <a:ext cx="4631472" cy="400110"/>
          </a:xfrm>
          <a:prstGeom prst="rect">
            <a:avLst/>
          </a:prstGeom>
          <a:noFill/>
        </p:spPr>
        <p:txBody>
          <a:bodyPr wrap="square">
            <a:spAutoFit/>
          </a:bodyPr>
          <a:lstStyle/>
          <a:p>
            <a:r>
              <a:rPr lang="pt-BR" sz="2000" b="1" dirty="0">
                <a:solidFill>
                  <a:schemeClr val="accent2"/>
                </a:solidFill>
                <a:latin typeface="Arial"/>
                <a:ea typeface="Arial"/>
                <a:cs typeface="Arial"/>
                <a:sym typeface="Arial"/>
              </a:rPr>
              <a:t>EXIGÊNCIA DO PCA </a:t>
            </a:r>
            <a:endParaRPr lang="pt-BR" sz="2000" dirty="0"/>
          </a:p>
        </p:txBody>
      </p:sp>
    </p:spTree>
    <p:extLst>
      <p:ext uri="{BB962C8B-B14F-4D97-AF65-F5344CB8AC3E}">
        <p14:creationId xmlns:p14="http://schemas.microsoft.com/office/powerpoint/2010/main" val="409573017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72F2FA18-9C42-A3FB-F962-C2F31A1FD79C}"/>
            </a:ext>
          </a:extLst>
        </p:cNvPr>
        <p:cNvGrpSpPr/>
        <p:nvPr/>
      </p:nvGrpSpPr>
      <p:grpSpPr>
        <a:xfrm>
          <a:off x="0" y="0"/>
          <a:ext cx="0" cy="0"/>
          <a:chOff x="0" y="0"/>
          <a:chExt cx="0" cy="0"/>
        </a:xfrm>
      </p:grpSpPr>
      <p:pic>
        <p:nvPicPr>
          <p:cNvPr id="133" name="Google Shape;133;p9">
            <a:extLst>
              <a:ext uri="{FF2B5EF4-FFF2-40B4-BE49-F238E27FC236}">
                <a16:creationId xmlns:a16="http://schemas.microsoft.com/office/drawing/2014/main" id="{09220CC5-9F2E-A172-7FAF-638C9825B109}"/>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34" name="Google Shape;134;p9">
            <a:extLst>
              <a:ext uri="{FF2B5EF4-FFF2-40B4-BE49-F238E27FC236}">
                <a16:creationId xmlns:a16="http://schemas.microsoft.com/office/drawing/2014/main" id="{160A9BFA-35D0-1CB4-6796-EEF5B526D8E0}"/>
              </a:ext>
            </a:extLst>
          </p:cNvPr>
          <p:cNvSpPr/>
          <p:nvPr/>
        </p:nvSpPr>
        <p:spPr>
          <a:xfrm>
            <a:off x="1116076" y="528625"/>
            <a:ext cx="66552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 name="Google Shape;633;p62">
            <a:extLst>
              <a:ext uri="{FF2B5EF4-FFF2-40B4-BE49-F238E27FC236}">
                <a16:creationId xmlns:a16="http://schemas.microsoft.com/office/drawing/2014/main" id="{FA4D4E74-AB32-C5D6-E42F-0817ECFDA741}"/>
              </a:ext>
            </a:extLst>
          </p:cNvPr>
          <p:cNvSpPr txBox="1"/>
          <p:nvPr/>
        </p:nvSpPr>
        <p:spPr>
          <a:xfrm>
            <a:off x="412779" y="936703"/>
            <a:ext cx="7358498" cy="2733593"/>
          </a:xfrm>
          <a:prstGeom prst="rect">
            <a:avLst/>
          </a:prstGeom>
          <a:noFill/>
          <a:ln>
            <a:noFill/>
          </a:ln>
        </p:spPr>
        <p:txBody>
          <a:bodyPr spcFirstLastPara="1" wrap="square" lIns="91425" tIns="45700" rIns="91425" bIns="45700" anchor="t" anchorCtr="0">
            <a:spAutoFit/>
          </a:bodyPr>
          <a:lstStyle/>
          <a:p>
            <a:pPr marL="228600" lvl="0" indent="-228600" algn="just" rtl="0">
              <a:lnSpc>
                <a:spcPct val="150000"/>
              </a:lnSpc>
              <a:spcBef>
                <a:spcPts val="0"/>
              </a:spcBef>
              <a:spcAft>
                <a:spcPts val="0"/>
              </a:spcAft>
              <a:buClr>
                <a:srgbClr val="000000"/>
              </a:buClr>
              <a:buSzPts val="2400"/>
              <a:buChar char="•"/>
            </a:pPr>
            <a:r>
              <a:rPr lang="pt-BR" sz="1600" b="0" i="1" dirty="0">
                <a:solidFill>
                  <a:srgbClr val="000000"/>
                </a:solidFill>
                <a:latin typeface="Arial"/>
                <a:ea typeface="Arial"/>
                <a:cs typeface="Arial"/>
                <a:sym typeface="Arial"/>
              </a:rPr>
              <a:t>§ 1º O plano de contratações anual de que trata o inciso VII do </a:t>
            </a:r>
            <a:r>
              <a:rPr lang="pt-BR" sz="1600" b="1" i="1" dirty="0">
                <a:solidFill>
                  <a:srgbClr val="000000"/>
                </a:solidFill>
                <a:latin typeface="Arial"/>
                <a:ea typeface="Arial"/>
                <a:cs typeface="Arial"/>
                <a:sym typeface="Arial"/>
              </a:rPr>
              <a:t>caput</a:t>
            </a:r>
            <a:r>
              <a:rPr lang="pt-BR" sz="1600" b="0" i="1" dirty="0">
                <a:solidFill>
                  <a:srgbClr val="000000"/>
                </a:solidFill>
                <a:latin typeface="Arial"/>
                <a:ea typeface="Arial"/>
                <a:cs typeface="Arial"/>
                <a:sym typeface="Arial"/>
              </a:rPr>
              <a:t> deste artigo deverá ser divulgado e mantido à disposição do público em sítio eletrônico oficial e será observado pelo ente federativo na realização de licitações e na execução dos contratos.”</a:t>
            </a:r>
            <a:endParaRPr lang="pt-BR" sz="1600" dirty="0"/>
          </a:p>
          <a:p>
            <a:pPr algn="just">
              <a:lnSpc>
                <a:spcPct val="107000"/>
              </a:lnSpc>
              <a:spcAft>
                <a:spcPts val="800"/>
              </a:spcAft>
            </a:pP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pt-B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B7EBED87-28E2-638F-68A6-50D686FD94B6}"/>
              </a:ext>
            </a:extLst>
          </p:cNvPr>
          <p:cNvSpPr txBox="1"/>
          <p:nvPr/>
        </p:nvSpPr>
        <p:spPr>
          <a:xfrm>
            <a:off x="643054" y="461452"/>
            <a:ext cx="4631472" cy="400110"/>
          </a:xfrm>
          <a:prstGeom prst="rect">
            <a:avLst/>
          </a:prstGeom>
          <a:noFill/>
        </p:spPr>
        <p:txBody>
          <a:bodyPr wrap="square">
            <a:spAutoFit/>
          </a:bodyPr>
          <a:lstStyle/>
          <a:p>
            <a:r>
              <a:rPr lang="pt-BR" sz="2000" b="1" dirty="0">
                <a:solidFill>
                  <a:schemeClr val="accent2"/>
                </a:solidFill>
                <a:latin typeface="Arial"/>
                <a:ea typeface="Arial"/>
                <a:cs typeface="Arial"/>
                <a:sym typeface="Arial"/>
              </a:rPr>
              <a:t>EXIGÊNCIA DO PCA </a:t>
            </a:r>
            <a:endParaRPr lang="pt-BR" sz="2000" dirty="0"/>
          </a:p>
        </p:txBody>
      </p:sp>
    </p:spTree>
    <p:extLst>
      <p:ext uri="{BB962C8B-B14F-4D97-AF65-F5344CB8AC3E}">
        <p14:creationId xmlns:p14="http://schemas.microsoft.com/office/powerpoint/2010/main" val="34128649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C9B9A982-99A8-5B24-D73A-E99478D1EAFD}"/>
            </a:ext>
          </a:extLst>
        </p:cNvPr>
        <p:cNvGrpSpPr/>
        <p:nvPr/>
      </p:nvGrpSpPr>
      <p:grpSpPr>
        <a:xfrm>
          <a:off x="0" y="0"/>
          <a:ext cx="0" cy="0"/>
          <a:chOff x="0" y="0"/>
          <a:chExt cx="0" cy="0"/>
        </a:xfrm>
      </p:grpSpPr>
      <p:pic>
        <p:nvPicPr>
          <p:cNvPr id="133" name="Google Shape;133;p9">
            <a:extLst>
              <a:ext uri="{FF2B5EF4-FFF2-40B4-BE49-F238E27FC236}">
                <a16:creationId xmlns:a16="http://schemas.microsoft.com/office/drawing/2014/main" id="{F7B0BA8E-810E-24B0-97CE-1D0EA8A71EB6}"/>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34" name="Google Shape;134;p9">
            <a:extLst>
              <a:ext uri="{FF2B5EF4-FFF2-40B4-BE49-F238E27FC236}">
                <a16:creationId xmlns:a16="http://schemas.microsoft.com/office/drawing/2014/main" id="{55EA65CB-1377-D2C5-9BFB-9BA68688CBDA}"/>
              </a:ext>
            </a:extLst>
          </p:cNvPr>
          <p:cNvSpPr/>
          <p:nvPr/>
        </p:nvSpPr>
        <p:spPr>
          <a:xfrm>
            <a:off x="1116076" y="528625"/>
            <a:ext cx="66552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 name="Google Shape;633;p62">
            <a:extLst>
              <a:ext uri="{FF2B5EF4-FFF2-40B4-BE49-F238E27FC236}">
                <a16:creationId xmlns:a16="http://schemas.microsoft.com/office/drawing/2014/main" id="{434D3803-EF7C-37C1-5635-2ED9B54D1636}"/>
              </a:ext>
            </a:extLst>
          </p:cNvPr>
          <p:cNvSpPr txBox="1"/>
          <p:nvPr/>
        </p:nvSpPr>
        <p:spPr>
          <a:xfrm>
            <a:off x="412779" y="936703"/>
            <a:ext cx="7358498" cy="2364261"/>
          </a:xfrm>
          <a:prstGeom prst="rect">
            <a:avLst/>
          </a:prstGeom>
          <a:noFill/>
          <a:ln>
            <a:noFill/>
          </a:ln>
        </p:spPr>
        <p:txBody>
          <a:bodyPr spcFirstLastPara="1" wrap="square" lIns="91425" tIns="45700" rIns="91425" bIns="45700" anchor="t" anchorCtr="0">
            <a:spAutoFit/>
          </a:bodyPr>
          <a:lstStyle/>
          <a:p>
            <a:pPr marL="228600" lvl="0" indent="-228600" algn="just" rtl="0">
              <a:lnSpc>
                <a:spcPct val="150000"/>
              </a:lnSpc>
              <a:spcBef>
                <a:spcPts val="0"/>
              </a:spcBef>
              <a:spcAft>
                <a:spcPts val="0"/>
              </a:spcAft>
              <a:buClr>
                <a:schemeClr val="dk1"/>
              </a:buClr>
              <a:buSzPts val="2400"/>
              <a:buChar char="•"/>
            </a:pPr>
            <a:r>
              <a:rPr lang="pt-BR" sz="1600" dirty="0">
                <a:latin typeface="Arial"/>
                <a:ea typeface="Arial"/>
                <a:cs typeface="Arial"/>
                <a:sym typeface="Arial"/>
              </a:rPr>
              <a:t>Embora o texto legal utilize o verbo “</a:t>
            </a:r>
            <a:r>
              <a:rPr lang="pt-BR" sz="1600" b="1" u="sng" dirty="0">
                <a:latin typeface="Arial"/>
                <a:ea typeface="Arial"/>
                <a:cs typeface="Arial"/>
                <a:sym typeface="Arial"/>
              </a:rPr>
              <a:t>poderão</a:t>
            </a:r>
            <a:r>
              <a:rPr lang="pt-BR" sz="1600" dirty="0">
                <a:latin typeface="Arial"/>
                <a:ea typeface="Arial"/>
                <a:cs typeface="Arial"/>
                <a:sym typeface="Arial"/>
              </a:rPr>
              <a:t>”, induzindo ao entendimento de que é uma escolha e não uma obrigatoriedade, precisamos analisar de forma prática essa interpretação.</a:t>
            </a:r>
            <a:endParaRPr lang="pt-BR" sz="1600" dirty="0"/>
          </a:p>
          <a:p>
            <a:pPr algn="just">
              <a:lnSpc>
                <a:spcPct val="107000"/>
              </a:lnSpc>
              <a:spcAft>
                <a:spcPts val="800"/>
              </a:spcAft>
            </a:pP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pt-B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A7854A6D-7EA6-DA00-2B0F-FD96A16234A8}"/>
              </a:ext>
            </a:extLst>
          </p:cNvPr>
          <p:cNvSpPr txBox="1"/>
          <p:nvPr/>
        </p:nvSpPr>
        <p:spPr>
          <a:xfrm>
            <a:off x="643054" y="461452"/>
            <a:ext cx="4631472" cy="400110"/>
          </a:xfrm>
          <a:prstGeom prst="rect">
            <a:avLst/>
          </a:prstGeom>
          <a:noFill/>
        </p:spPr>
        <p:txBody>
          <a:bodyPr wrap="square">
            <a:spAutoFit/>
          </a:bodyPr>
          <a:lstStyle/>
          <a:p>
            <a:r>
              <a:rPr lang="pt-BR" sz="2000" b="1" dirty="0">
                <a:solidFill>
                  <a:schemeClr val="accent2"/>
                </a:solidFill>
                <a:latin typeface="Arial"/>
                <a:ea typeface="Arial"/>
                <a:cs typeface="Arial"/>
                <a:sym typeface="Arial"/>
              </a:rPr>
              <a:t>EXIGÊNCIA DO PCA </a:t>
            </a:r>
            <a:endParaRPr lang="pt-BR" sz="2000" dirty="0"/>
          </a:p>
        </p:txBody>
      </p:sp>
    </p:spTree>
    <p:extLst>
      <p:ext uri="{BB962C8B-B14F-4D97-AF65-F5344CB8AC3E}">
        <p14:creationId xmlns:p14="http://schemas.microsoft.com/office/powerpoint/2010/main" val="170982702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91A7F844-17A7-197A-9ED0-D376C737887D}"/>
            </a:ext>
          </a:extLst>
        </p:cNvPr>
        <p:cNvGrpSpPr/>
        <p:nvPr/>
      </p:nvGrpSpPr>
      <p:grpSpPr>
        <a:xfrm>
          <a:off x="0" y="0"/>
          <a:ext cx="0" cy="0"/>
          <a:chOff x="0" y="0"/>
          <a:chExt cx="0" cy="0"/>
        </a:xfrm>
      </p:grpSpPr>
      <p:pic>
        <p:nvPicPr>
          <p:cNvPr id="133" name="Google Shape;133;p9">
            <a:extLst>
              <a:ext uri="{FF2B5EF4-FFF2-40B4-BE49-F238E27FC236}">
                <a16:creationId xmlns:a16="http://schemas.microsoft.com/office/drawing/2014/main" id="{5303A803-0D5D-FFF0-81DF-195071B8836F}"/>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34" name="Google Shape;134;p9">
            <a:extLst>
              <a:ext uri="{FF2B5EF4-FFF2-40B4-BE49-F238E27FC236}">
                <a16:creationId xmlns:a16="http://schemas.microsoft.com/office/drawing/2014/main" id="{0A5B8213-BDFF-4DFC-FEFE-1C0828150C2F}"/>
              </a:ext>
            </a:extLst>
          </p:cNvPr>
          <p:cNvSpPr/>
          <p:nvPr/>
        </p:nvSpPr>
        <p:spPr>
          <a:xfrm>
            <a:off x="1116076" y="528625"/>
            <a:ext cx="66552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 name="Google Shape;633;p62">
            <a:extLst>
              <a:ext uri="{FF2B5EF4-FFF2-40B4-BE49-F238E27FC236}">
                <a16:creationId xmlns:a16="http://schemas.microsoft.com/office/drawing/2014/main" id="{89F62028-0258-4C27-BC06-005F2DFABCEA}"/>
              </a:ext>
            </a:extLst>
          </p:cNvPr>
          <p:cNvSpPr txBox="1"/>
          <p:nvPr/>
        </p:nvSpPr>
        <p:spPr>
          <a:xfrm>
            <a:off x="412778" y="936703"/>
            <a:ext cx="7615145" cy="3503419"/>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Art. 11. </a:t>
            </a:r>
          </a:p>
          <a:p>
            <a:pPr algn="just">
              <a:lnSpc>
                <a:spcPct val="107000"/>
              </a:lnSpc>
              <a:spcAft>
                <a:spcPts val="800"/>
              </a:spcAft>
            </a:pPr>
            <a:endParaRPr lang="pt-BR"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b="0" i="0" dirty="0">
                <a:solidFill>
                  <a:srgbClr val="000000"/>
                </a:solidFill>
                <a:effectLst/>
                <a:latin typeface="Arial" panose="020B0604020202020204" pitchFamily="34" charset="0"/>
              </a:rPr>
              <a:t>A alta administração do órgão ou entidade é responsável pela </a:t>
            </a:r>
            <a:r>
              <a:rPr lang="pt-BR" sz="1600" b="1" i="0" dirty="0">
                <a:solidFill>
                  <a:srgbClr val="000000"/>
                </a:solidFill>
                <a:effectLst/>
                <a:latin typeface="Arial" panose="020B0604020202020204" pitchFamily="34" charset="0"/>
              </a:rPr>
              <a:t>governança das contratações </a:t>
            </a:r>
            <a:r>
              <a:rPr lang="pt-BR" sz="1600" b="0" i="0" dirty="0">
                <a:solidFill>
                  <a:srgbClr val="000000"/>
                </a:solidFill>
                <a:effectLst/>
                <a:latin typeface="Arial" panose="020B0604020202020204" pitchFamily="34" charset="0"/>
              </a:rPr>
              <a:t>e deve implementar processos e estruturas, inclusive de gestão de riscos e controles internos, para avaliar, direcionar e monitorar os processos licitatórios e os respectivos contratos, com o intuito de alcançar os objetivos estabelecidos no </a:t>
            </a:r>
            <a:r>
              <a:rPr lang="pt-BR" sz="1600" b="1" i="0" dirty="0">
                <a:solidFill>
                  <a:srgbClr val="000000"/>
                </a:solidFill>
                <a:effectLst/>
                <a:latin typeface="Arial" panose="020B0604020202020204" pitchFamily="34" charset="0"/>
              </a:rPr>
              <a:t>caput</a:t>
            </a:r>
            <a:r>
              <a:rPr lang="pt-BR" sz="1600" b="0" i="0" dirty="0">
                <a:solidFill>
                  <a:srgbClr val="000000"/>
                </a:solidFill>
                <a:effectLst/>
                <a:latin typeface="Arial" panose="020B0604020202020204" pitchFamily="34" charset="0"/>
              </a:rPr>
              <a:t> deste artigo, promover um ambiente íntegro e confiável, assegurar o alinhamento das contratações ao planejamento estratégico e às leis orçamentárias e promover eficiência, efetividade e eficácia em suas contratações.</a:t>
            </a:r>
            <a:endParaRPr lang="pt-BR"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pt-B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6B9C47CB-C00F-BB14-D138-52FE0D6E991F}"/>
              </a:ext>
            </a:extLst>
          </p:cNvPr>
          <p:cNvSpPr txBox="1"/>
          <p:nvPr/>
        </p:nvSpPr>
        <p:spPr>
          <a:xfrm>
            <a:off x="643054" y="461452"/>
            <a:ext cx="4631472" cy="400110"/>
          </a:xfrm>
          <a:prstGeom prst="rect">
            <a:avLst/>
          </a:prstGeom>
          <a:noFill/>
        </p:spPr>
        <p:txBody>
          <a:bodyPr wrap="square">
            <a:spAutoFit/>
          </a:bodyPr>
          <a:lstStyle/>
          <a:p>
            <a:r>
              <a:rPr lang="pt-BR" sz="2000" b="1" dirty="0">
                <a:solidFill>
                  <a:schemeClr val="accent2"/>
                </a:solidFill>
                <a:latin typeface="Arial"/>
                <a:ea typeface="Arial"/>
                <a:cs typeface="Arial"/>
                <a:sym typeface="Arial"/>
              </a:rPr>
              <a:t>EXIGÊNCIA DO PCA </a:t>
            </a:r>
            <a:endParaRPr lang="pt-BR" sz="2000" dirty="0"/>
          </a:p>
        </p:txBody>
      </p:sp>
    </p:spTree>
    <p:extLst>
      <p:ext uri="{BB962C8B-B14F-4D97-AF65-F5344CB8AC3E}">
        <p14:creationId xmlns:p14="http://schemas.microsoft.com/office/powerpoint/2010/main" val="285425224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59A4ADE9-F489-6DC5-F1DC-89A340955801}"/>
            </a:ext>
          </a:extLst>
        </p:cNvPr>
        <p:cNvGrpSpPr/>
        <p:nvPr/>
      </p:nvGrpSpPr>
      <p:grpSpPr>
        <a:xfrm>
          <a:off x="0" y="0"/>
          <a:ext cx="0" cy="0"/>
          <a:chOff x="0" y="0"/>
          <a:chExt cx="0" cy="0"/>
        </a:xfrm>
      </p:grpSpPr>
      <p:pic>
        <p:nvPicPr>
          <p:cNvPr id="133" name="Google Shape;133;p9">
            <a:extLst>
              <a:ext uri="{FF2B5EF4-FFF2-40B4-BE49-F238E27FC236}">
                <a16:creationId xmlns:a16="http://schemas.microsoft.com/office/drawing/2014/main" id="{5A670BC7-74B1-DFE0-AB53-613534645573}"/>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34" name="Google Shape;134;p9">
            <a:extLst>
              <a:ext uri="{FF2B5EF4-FFF2-40B4-BE49-F238E27FC236}">
                <a16:creationId xmlns:a16="http://schemas.microsoft.com/office/drawing/2014/main" id="{45BAE46C-48F7-E422-8AA0-23CCB89DA7E8}"/>
              </a:ext>
            </a:extLst>
          </p:cNvPr>
          <p:cNvSpPr/>
          <p:nvPr/>
        </p:nvSpPr>
        <p:spPr>
          <a:xfrm>
            <a:off x="1116076" y="528625"/>
            <a:ext cx="66552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 name="Google Shape;633;p62">
            <a:extLst>
              <a:ext uri="{FF2B5EF4-FFF2-40B4-BE49-F238E27FC236}">
                <a16:creationId xmlns:a16="http://schemas.microsoft.com/office/drawing/2014/main" id="{DA2C01EE-2C96-9071-3551-39736320A0A5}"/>
              </a:ext>
            </a:extLst>
          </p:cNvPr>
          <p:cNvSpPr txBox="1"/>
          <p:nvPr/>
        </p:nvSpPr>
        <p:spPr>
          <a:xfrm>
            <a:off x="412778" y="936703"/>
            <a:ext cx="8541457" cy="3728737"/>
          </a:xfrm>
          <a:prstGeom prst="rect">
            <a:avLst/>
          </a:prstGeom>
          <a:noFill/>
          <a:ln>
            <a:noFill/>
          </a:ln>
        </p:spPr>
        <p:txBody>
          <a:bodyPr spcFirstLastPara="1" wrap="square" lIns="91425" tIns="45700" rIns="91425" bIns="45700" anchor="t" anchorCtr="0">
            <a:spAutoFit/>
          </a:bodyPr>
          <a:lstStyle/>
          <a:p>
            <a:pPr marL="0" lvl="0" indent="0" algn="just" rtl="0">
              <a:lnSpc>
                <a:spcPct val="150000"/>
              </a:lnSpc>
              <a:spcBef>
                <a:spcPts val="0"/>
              </a:spcBef>
              <a:spcAft>
                <a:spcPts val="0"/>
              </a:spcAft>
              <a:buClr>
                <a:schemeClr val="dk1"/>
              </a:buClr>
              <a:buSzPct val="100000"/>
              <a:buNone/>
            </a:pPr>
            <a:r>
              <a:rPr lang="pt-BR" sz="1600" dirty="0">
                <a:latin typeface="Arial"/>
                <a:ea typeface="Arial"/>
                <a:cs typeface="Arial"/>
                <a:sym typeface="Arial"/>
              </a:rPr>
              <a:t>- Decreto nº 10.947/22, art. 6° - O PCA deve iniciar no começo do ano para concluir até a “primeira quinzena de maio de cada exercício”.</a:t>
            </a:r>
            <a:endParaRPr lang="pt-BR" sz="1600" dirty="0"/>
          </a:p>
          <a:p>
            <a:pPr marL="0" lvl="0" indent="0" algn="just" rtl="0">
              <a:lnSpc>
                <a:spcPct val="150000"/>
              </a:lnSpc>
              <a:spcBef>
                <a:spcPts val="1000"/>
              </a:spcBef>
              <a:spcAft>
                <a:spcPts val="0"/>
              </a:spcAft>
              <a:buClr>
                <a:schemeClr val="dk1"/>
              </a:buClr>
              <a:buSzPct val="100000"/>
              <a:buNone/>
            </a:pPr>
            <a:r>
              <a:rPr lang="pt-BR" sz="1600" dirty="0">
                <a:latin typeface="Arial"/>
                <a:ea typeface="Arial"/>
                <a:cs typeface="Arial"/>
                <a:sym typeface="Arial"/>
              </a:rPr>
              <a:t>	</a:t>
            </a:r>
            <a:r>
              <a:rPr lang="pt-BR" sz="1600" u="sng" dirty="0">
                <a:latin typeface="Arial"/>
                <a:ea typeface="Arial"/>
                <a:cs typeface="Arial"/>
                <a:sym typeface="Arial"/>
              </a:rPr>
              <a:t>Ano de Elaboração:</a:t>
            </a:r>
            <a:endParaRPr lang="pt-BR" sz="1600" dirty="0"/>
          </a:p>
          <a:p>
            <a:pPr marL="0" lvl="0" indent="0" algn="just" rtl="0">
              <a:lnSpc>
                <a:spcPct val="150000"/>
              </a:lnSpc>
              <a:spcBef>
                <a:spcPts val="1000"/>
              </a:spcBef>
              <a:spcAft>
                <a:spcPts val="0"/>
              </a:spcAft>
              <a:buClr>
                <a:schemeClr val="dk1"/>
              </a:buClr>
              <a:buSzPct val="100000"/>
              <a:buNone/>
            </a:pPr>
            <a:r>
              <a:rPr lang="pt-BR" sz="1600" b="0" i="1" u="none" strike="noStrike" dirty="0">
                <a:latin typeface="Arial"/>
                <a:ea typeface="Arial"/>
                <a:cs typeface="Arial"/>
                <a:sym typeface="Arial"/>
              </a:rPr>
              <a:t>	“Art. 15. Durante o ano de sua elaboração, o plano de contratações anual poderá ser revisado e alterado por meio de inclusão, exclusão ou redimensionamento de itens, nas seguintes hipóteses:</a:t>
            </a:r>
            <a:endParaRPr lang="pt-BR" sz="1600" dirty="0">
              <a:latin typeface="Arial"/>
              <a:ea typeface="Arial"/>
              <a:cs typeface="Arial"/>
              <a:sym typeface="Arial"/>
            </a:endParaRPr>
          </a:p>
          <a:p>
            <a:pPr algn="just">
              <a:lnSpc>
                <a:spcPct val="107000"/>
              </a:lnSpc>
              <a:spcAft>
                <a:spcPts val="800"/>
              </a:spcAft>
            </a:pP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pt-B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30C87C7E-3940-3A28-E07C-B4767C8D185E}"/>
              </a:ext>
            </a:extLst>
          </p:cNvPr>
          <p:cNvSpPr txBox="1"/>
          <p:nvPr/>
        </p:nvSpPr>
        <p:spPr>
          <a:xfrm>
            <a:off x="643054" y="461452"/>
            <a:ext cx="4631472" cy="400110"/>
          </a:xfrm>
          <a:prstGeom prst="rect">
            <a:avLst/>
          </a:prstGeom>
          <a:noFill/>
        </p:spPr>
        <p:txBody>
          <a:bodyPr wrap="square">
            <a:spAutoFit/>
          </a:bodyPr>
          <a:lstStyle/>
          <a:p>
            <a:r>
              <a:rPr lang="pt-BR" sz="2000" b="1" dirty="0">
                <a:solidFill>
                  <a:schemeClr val="accent2"/>
                </a:solidFill>
                <a:latin typeface="Arial"/>
                <a:ea typeface="Arial"/>
                <a:cs typeface="Arial"/>
                <a:sym typeface="Arial"/>
              </a:rPr>
              <a:t>EXIGÊNCIA DO PCA </a:t>
            </a:r>
            <a:endParaRPr lang="pt-BR" sz="2000" dirty="0"/>
          </a:p>
        </p:txBody>
      </p:sp>
    </p:spTree>
    <p:extLst>
      <p:ext uri="{BB962C8B-B14F-4D97-AF65-F5344CB8AC3E}">
        <p14:creationId xmlns:p14="http://schemas.microsoft.com/office/powerpoint/2010/main" val="1648121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16"/>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5" name="Google Shape;235;p16"/>
          <p:cNvSpPr txBox="1">
            <a:spLocks noGrp="1"/>
          </p:cNvSpPr>
          <p:nvPr>
            <p:ph type="title"/>
          </p:nvPr>
        </p:nvSpPr>
        <p:spPr>
          <a:xfrm>
            <a:off x="628650" y="510778"/>
            <a:ext cx="7886700" cy="757238"/>
          </a:xfrm>
          <a:prstGeom prst="rect">
            <a:avLst/>
          </a:prstGeom>
          <a:noFill/>
          <a:ln>
            <a:noFill/>
          </a:ln>
        </p:spPr>
        <p:txBody>
          <a:bodyPr spcFirstLastPara="1" wrap="square" lIns="68569" tIns="34275" rIns="68569" bIns="34275" anchor="ctr" anchorCtr="0">
            <a:normAutofit/>
          </a:bodyPr>
          <a:lstStyle/>
          <a:p>
            <a:pPr>
              <a:buClr>
                <a:schemeClr val="accent2"/>
              </a:buClr>
              <a:buSzPts val="4400"/>
            </a:pPr>
            <a:r>
              <a:rPr lang="pt-BR" sz="2000" b="1" dirty="0">
                <a:solidFill>
                  <a:schemeClr val="accent2"/>
                </a:solidFill>
                <a:latin typeface="Arial"/>
                <a:ea typeface="Arial"/>
                <a:cs typeface="Arial"/>
                <a:sym typeface="Arial"/>
              </a:rPr>
              <a:t>PLANEJAMENTO</a:t>
            </a:r>
            <a:r>
              <a:rPr lang="pt-BR" sz="2000" dirty="0">
                <a:latin typeface="Arial"/>
                <a:ea typeface="Arial"/>
                <a:cs typeface="Arial"/>
                <a:sym typeface="Arial"/>
              </a:rPr>
              <a:t> </a:t>
            </a:r>
            <a:r>
              <a:rPr lang="pt-BR" sz="2000" b="1" dirty="0">
                <a:solidFill>
                  <a:schemeClr val="accent2"/>
                </a:solidFill>
                <a:latin typeface="Arial"/>
                <a:ea typeface="Arial"/>
                <a:cs typeface="Arial"/>
                <a:sym typeface="Arial"/>
              </a:rPr>
              <a:t>ESTRATÉGICO</a:t>
            </a:r>
            <a:endParaRPr sz="2000" dirty="0"/>
          </a:p>
        </p:txBody>
      </p:sp>
      <p:sp>
        <p:nvSpPr>
          <p:cNvPr id="236" name="Google Shape;236;p16"/>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a:bodyPr>
          <a:lstStyle/>
          <a:p>
            <a:pPr marL="0" indent="0" algn="just">
              <a:lnSpc>
                <a:spcPct val="150000"/>
              </a:lnSpc>
              <a:spcBef>
                <a:spcPts val="0"/>
              </a:spcBef>
              <a:buSzPts val="2800"/>
              <a:buNone/>
            </a:pPr>
            <a:r>
              <a:rPr lang="pt-BR" dirty="0">
                <a:latin typeface="Arial"/>
                <a:ea typeface="Arial"/>
                <a:cs typeface="Arial"/>
                <a:sym typeface="Arial"/>
              </a:rPr>
              <a:t>	</a:t>
            </a:r>
            <a:r>
              <a:rPr lang="pt-BR" sz="1600" dirty="0">
                <a:solidFill>
                  <a:schemeClr val="tx1"/>
                </a:solidFill>
              </a:rPr>
              <a:t>O Planejamento Estratégico ou Planeamento Estratégico é o </a:t>
            </a:r>
            <a:r>
              <a:rPr lang="pt-BR" sz="1600" b="1" u="sng" dirty="0">
                <a:solidFill>
                  <a:schemeClr val="tx1"/>
                </a:solidFill>
              </a:rPr>
              <a:t>conjunto de mecanismos sistêmicos que utiliza processos </a:t>
            </a:r>
            <a:r>
              <a:rPr lang="pt-BR" sz="1600" b="1" dirty="0">
                <a:solidFill>
                  <a:schemeClr val="tx1"/>
                </a:solidFill>
              </a:rPr>
              <a:t>metodológicos para contextualizar e definir o estabelecimento de metas, o empreendimento de ações, a mobilização de recursos e a tomada de decisões</a:t>
            </a:r>
            <a:r>
              <a:rPr lang="pt-BR" sz="1600" dirty="0">
                <a:solidFill>
                  <a:schemeClr val="tx1"/>
                </a:solidFill>
              </a:rPr>
              <a:t>, objetivando a consecução do sucesso</a:t>
            </a:r>
            <a:endParaRP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530D6316-5213-DC0D-F9E8-6A1258A7396E}"/>
            </a:ext>
          </a:extLst>
        </p:cNvPr>
        <p:cNvGrpSpPr/>
        <p:nvPr/>
      </p:nvGrpSpPr>
      <p:grpSpPr>
        <a:xfrm>
          <a:off x="0" y="0"/>
          <a:ext cx="0" cy="0"/>
          <a:chOff x="0" y="0"/>
          <a:chExt cx="0" cy="0"/>
        </a:xfrm>
      </p:grpSpPr>
      <p:pic>
        <p:nvPicPr>
          <p:cNvPr id="133" name="Google Shape;133;p9">
            <a:extLst>
              <a:ext uri="{FF2B5EF4-FFF2-40B4-BE49-F238E27FC236}">
                <a16:creationId xmlns:a16="http://schemas.microsoft.com/office/drawing/2014/main" id="{085F9C4D-C203-01DC-E3A3-B5A60AD0F5A2}"/>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34" name="Google Shape;134;p9">
            <a:extLst>
              <a:ext uri="{FF2B5EF4-FFF2-40B4-BE49-F238E27FC236}">
                <a16:creationId xmlns:a16="http://schemas.microsoft.com/office/drawing/2014/main" id="{4AC5CA2A-CD4E-88F6-E759-6BD332E7B6A9}"/>
              </a:ext>
            </a:extLst>
          </p:cNvPr>
          <p:cNvSpPr/>
          <p:nvPr/>
        </p:nvSpPr>
        <p:spPr>
          <a:xfrm>
            <a:off x="1116076" y="528625"/>
            <a:ext cx="66552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 name="Google Shape;633;p62">
            <a:extLst>
              <a:ext uri="{FF2B5EF4-FFF2-40B4-BE49-F238E27FC236}">
                <a16:creationId xmlns:a16="http://schemas.microsoft.com/office/drawing/2014/main" id="{2AA99ED6-EA67-ABA0-7D4E-95DFC9A1A0C1}"/>
              </a:ext>
            </a:extLst>
          </p:cNvPr>
          <p:cNvSpPr txBox="1"/>
          <p:nvPr/>
        </p:nvSpPr>
        <p:spPr>
          <a:xfrm>
            <a:off x="412778" y="936703"/>
            <a:ext cx="8541457" cy="3231165"/>
          </a:xfrm>
          <a:prstGeom prst="rect">
            <a:avLst/>
          </a:prstGeom>
          <a:noFill/>
          <a:ln>
            <a:noFill/>
          </a:ln>
        </p:spPr>
        <p:txBody>
          <a:bodyPr spcFirstLastPara="1" wrap="square" lIns="91425" tIns="45700" rIns="91425" bIns="45700" anchor="t" anchorCtr="0">
            <a:spAutoFit/>
          </a:bodyPr>
          <a:lstStyle/>
          <a:p>
            <a:pPr marL="0" lvl="0" indent="0" algn="just" rtl="0">
              <a:lnSpc>
                <a:spcPct val="150000"/>
              </a:lnSpc>
              <a:spcBef>
                <a:spcPts val="0"/>
              </a:spcBef>
              <a:spcAft>
                <a:spcPts val="0"/>
              </a:spcAft>
              <a:buClr>
                <a:schemeClr val="dk1"/>
              </a:buClr>
              <a:buSzPct val="100000"/>
              <a:buNone/>
            </a:pPr>
            <a:r>
              <a:rPr lang="pt-BR" sz="1600" b="0" i="1" u="none" strike="noStrike" dirty="0">
                <a:latin typeface="Arial"/>
                <a:ea typeface="Arial"/>
                <a:cs typeface="Arial"/>
                <a:sym typeface="Arial"/>
              </a:rPr>
              <a:t>	I - no período de 15 de setembro a 15 de novembro do ano de elaboração do plano de contratações anual, para a sua adequação à proposta orçamentária do órgão ou da entidade encaminhada ao Poder Legislativo; e</a:t>
            </a:r>
            <a:endParaRPr lang="pt-BR" sz="1600" dirty="0"/>
          </a:p>
          <a:p>
            <a:pPr marL="0" lvl="0" indent="0" algn="just" rtl="0">
              <a:lnSpc>
                <a:spcPct val="150000"/>
              </a:lnSpc>
              <a:spcBef>
                <a:spcPts val="1000"/>
              </a:spcBef>
              <a:spcAft>
                <a:spcPts val="0"/>
              </a:spcAft>
              <a:buClr>
                <a:schemeClr val="dk1"/>
              </a:buClr>
              <a:buSzPct val="100000"/>
              <a:buNone/>
            </a:pPr>
            <a:r>
              <a:rPr lang="pt-BR" sz="1600" b="0" i="1" u="none" strike="noStrike" dirty="0">
                <a:latin typeface="Arial"/>
                <a:ea typeface="Arial"/>
                <a:cs typeface="Arial"/>
                <a:sym typeface="Arial"/>
              </a:rPr>
              <a:t>	II - na quinzena posterior à publicação da Lei Orçamentária Anual, para adequação do plano de contratações anual ao orçamento aprovado para aquele exercício.</a:t>
            </a:r>
            <a:endParaRPr lang="pt-BR" sz="1600" dirty="0">
              <a:latin typeface="Arial"/>
              <a:ea typeface="Arial"/>
              <a:cs typeface="Arial"/>
              <a:sym typeface="Arial"/>
            </a:endParaRPr>
          </a:p>
          <a:p>
            <a:pPr algn="just">
              <a:lnSpc>
                <a:spcPct val="107000"/>
              </a:lnSpc>
              <a:spcAft>
                <a:spcPts val="800"/>
              </a:spcAft>
            </a:pP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pt-B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F91A0B1B-31D5-53AA-6917-B0FD516981CF}"/>
              </a:ext>
            </a:extLst>
          </p:cNvPr>
          <p:cNvSpPr txBox="1"/>
          <p:nvPr/>
        </p:nvSpPr>
        <p:spPr>
          <a:xfrm>
            <a:off x="643054" y="461452"/>
            <a:ext cx="4631472" cy="400110"/>
          </a:xfrm>
          <a:prstGeom prst="rect">
            <a:avLst/>
          </a:prstGeom>
          <a:noFill/>
        </p:spPr>
        <p:txBody>
          <a:bodyPr wrap="square">
            <a:spAutoFit/>
          </a:bodyPr>
          <a:lstStyle/>
          <a:p>
            <a:r>
              <a:rPr lang="pt-BR" sz="2000" b="1" dirty="0">
                <a:solidFill>
                  <a:schemeClr val="accent2"/>
                </a:solidFill>
                <a:latin typeface="Arial"/>
                <a:ea typeface="Arial"/>
                <a:cs typeface="Arial"/>
                <a:sym typeface="Arial"/>
              </a:rPr>
              <a:t>EXIGÊNCIA DO PCA </a:t>
            </a:r>
            <a:endParaRPr lang="pt-BR" sz="2000" dirty="0"/>
          </a:p>
        </p:txBody>
      </p:sp>
    </p:spTree>
    <p:extLst>
      <p:ext uri="{BB962C8B-B14F-4D97-AF65-F5344CB8AC3E}">
        <p14:creationId xmlns:p14="http://schemas.microsoft.com/office/powerpoint/2010/main" val="297559667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FDEBDAF1-7D59-0FAE-3F8E-6913CB63E777}"/>
            </a:ext>
          </a:extLst>
        </p:cNvPr>
        <p:cNvGrpSpPr/>
        <p:nvPr/>
      </p:nvGrpSpPr>
      <p:grpSpPr>
        <a:xfrm>
          <a:off x="0" y="0"/>
          <a:ext cx="0" cy="0"/>
          <a:chOff x="0" y="0"/>
          <a:chExt cx="0" cy="0"/>
        </a:xfrm>
      </p:grpSpPr>
      <p:pic>
        <p:nvPicPr>
          <p:cNvPr id="133" name="Google Shape;133;p9">
            <a:extLst>
              <a:ext uri="{FF2B5EF4-FFF2-40B4-BE49-F238E27FC236}">
                <a16:creationId xmlns:a16="http://schemas.microsoft.com/office/drawing/2014/main" id="{21AC2402-C5E7-5007-B5A4-EB2D74545C28}"/>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34" name="Google Shape;134;p9">
            <a:extLst>
              <a:ext uri="{FF2B5EF4-FFF2-40B4-BE49-F238E27FC236}">
                <a16:creationId xmlns:a16="http://schemas.microsoft.com/office/drawing/2014/main" id="{070019CC-5CB0-BFF9-78E8-28B5FDE8CE66}"/>
              </a:ext>
            </a:extLst>
          </p:cNvPr>
          <p:cNvSpPr/>
          <p:nvPr/>
        </p:nvSpPr>
        <p:spPr>
          <a:xfrm>
            <a:off x="1116076" y="528625"/>
            <a:ext cx="66552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 name="Google Shape;633;p62">
            <a:extLst>
              <a:ext uri="{FF2B5EF4-FFF2-40B4-BE49-F238E27FC236}">
                <a16:creationId xmlns:a16="http://schemas.microsoft.com/office/drawing/2014/main" id="{335008BE-5DFE-5570-3218-DBC44A1079F9}"/>
              </a:ext>
            </a:extLst>
          </p:cNvPr>
          <p:cNvSpPr txBox="1"/>
          <p:nvPr/>
        </p:nvSpPr>
        <p:spPr>
          <a:xfrm>
            <a:off x="412778" y="936703"/>
            <a:ext cx="8541457" cy="2364261"/>
          </a:xfrm>
          <a:prstGeom prst="rect">
            <a:avLst/>
          </a:prstGeom>
          <a:noFill/>
          <a:ln>
            <a:noFill/>
          </a:ln>
        </p:spPr>
        <p:txBody>
          <a:bodyPr spcFirstLastPara="1" wrap="square" lIns="91425" tIns="45700" rIns="91425" bIns="45700" anchor="t" anchorCtr="0">
            <a:spAutoFit/>
          </a:bodyPr>
          <a:lstStyle/>
          <a:p>
            <a:pPr marL="0" lvl="0" indent="0" algn="just" rtl="0">
              <a:lnSpc>
                <a:spcPct val="150000"/>
              </a:lnSpc>
              <a:spcBef>
                <a:spcPts val="0"/>
              </a:spcBef>
              <a:spcAft>
                <a:spcPts val="0"/>
              </a:spcAft>
              <a:buClr>
                <a:schemeClr val="dk1"/>
              </a:buClr>
              <a:buSzPts val="2800"/>
              <a:buNone/>
            </a:pPr>
            <a:r>
              <a:rPr lang="pt-BR" sz="1600" b="0" i="1" u="none" strike="noStrike" dirty="0">
                <a:latin typeface="Arial"/>
                <a:ea typeface="Arial"/>
                <a:cs typeface="Arial"/>
                <a:sym typeface="Arial"/>
              </a:rPr>
              <a:t>Parágrafo único. Nas hipóteses deste artigo, as alterações no plano de contratações anual serão aprovadas pela autoridade competente nos prazos previstos nos incisos I e II do caput.”</a:t>
            </a:r>
            <a:endParaRPr lang="pt-BR" sz="1600" dirty="0"/>
          </a:p>
          <a:p>
            <a:pPr algn="just">
              <a:lnSpc>
                <a:spcPct val="107000"/>
              </a:lnSpc>
              <a:spcAft>
                <a:spcPts val="800"/>
              </a:spcAft>
            </a:pP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pt-B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40EE118D-D9C9-73CF-2C92-ADE4EADF4211}"/>
              </a:ext>
            </a:extLst>
          </p:cNvPr>
          <p:cNvSpPr txBox="1"/>
          <p:nvPr/>
        </p:nvSpPr>
        <p:spPr>
          <a:xfrm>
            <a:off x="643054" y="461452"/>
            <a:ext cx="4631472" cy="400110"/>
          </a:xfrm>
          <a:prstGeom prst="rect">
            <a:avLst/>
          </a:prstGeom>
          <a:noFill/>
        </p:spPr>
        <p:txBody>
          <a:bodyPr wrap="square">
            <a:spAutoFit/>
          </a:bodyPr>
          <a:lstStyle/>
          <a:p>
            <a:r>
              <a:rPr lang="pt-BR" sz="2000" b="1" dirty="0">
                <a:solidFill>
                  <a:schemeClr val="accent2"/>
                </a:solidFill>
                <a:latin typeface="Arial"/>
                <a:ea typeface="Arial"/>
                <a:cs typeface="Arial"/>
                <a:sym typeface="Arial"/>
              </a:rPr>
              <a:t>EXIGÊNCIA DO PCA </a:t>
            </a:r>
            <a:endParaRPr lang="pt-BR" sz="2000" dirty="0"/>
          </a:p>
        </p:txBody>
      </p:sp>
    </p:spTree>
    <p:extLst>
      <p:ext uri="{BB962C8B-B14F-4D97-AF65-F5344CB8AC3E}">
        <p14:creationId xmlns:p14="http://schemas.microsoft.com/office/powerpoint/2010/main" val="79907797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5E888DE9-82C3-F775-12A6-3B866572F3D7}"/>
            </a:ext>
          </a:extLst>
        </p:cNvPr>
        <p:cNvGrpSpPr/>
        <p:nvPr/>
      </p:nvGrpSpPr>
      <p:grpSpPr>
        <a:xfrm>
          <a:off x="0" y="0"/>
          <a:ext cx="0" cy="0"/>
          <a:chOff x="0" y="0"/>
          <a:chExt cx="0" cy="0"/>
        </a:xfrm>
      </p:grpSpPr>
      <p:pic>
        <p:nvPicPr>
          <p:cNvPr id="133" name="Google Shape;133;p9">
            <a:extLst>
              <a:ext uri="{FF2B5EF4-FFF2-40B4-BE49-F238E27FC236}">
                <a16:creationId xmlns:a16="http://schemas.microsoft.com/office/drawing/2014/main" id="{A9240D39-C89A-1E10-86C5-9A7EB40DA607}"/>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34" name="Google Shape;134;p9">
            <a:extLst>
              <a:ext uri="{FF2B5EF4-FFF2-40B4-BE49-F238E27FC236}">
                <a16:creationId xmlns:a16="http://schemas.microsoft.com/office/drawing/2014/main" id="{26FA4081-95AE-5AD6-04D9-A75345972EC9}"/>
              </a:ext>
            </a:extLst>
          </p:cNvPr>
          <p:cNvSpPr/>
          <p:nvPr/>
        </p:nvSpPr>
        <p:spPr>
          <a:xfrm>
            <a:off x="1116076" y="528625"/>
            <a:ext cx="66552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 name="Google Shape;633;p62">
            <a:extLst>
              <a:ext uri="{FF2B5EF4-FFF2-40B4-BE49-F238E27FC236}">
                <a16:creationId xmlns:a16="http://schemas.microsoft.com/office/drawing/2014/main" id="{DC67E7B6-576E-A764-083B-8F24720766BB}"/>
              </a:ext>
            </a:extLst>
          </p:cNvPr>
          <p:cNvSpPr txBox="1"/>
          <p:nvPr/>
        </p:nvSpPr>
        <p:spPr>
          <a:xfrm>
            <a:off x="412778" y="936703"/>
            <a:ext cx="8541457" cy="2492501"/>
          </a:xfrm>
          <a:prstGeom prst="rect">
            <a:avLst/>
          </a:prstGeom>
          <a:noFill/>
          <a:ln>
            <a:noFill/>
          </a:ln>
        </p:spPr>
        <p:txBody>
          <a:bodyPr spcFirstLastPara="1" wrap="square" lIns="91425" tIns="45700" rIns="91425" bIns="45700" anchor="t" anchorCtr="0">
            <a:spAutoFit/>
          </a:bodyPr>
          <a:lstStyle/>
          <a:p>
            <a:pPr marL="0" lvl="0" indent="0" algn="just" rtl="0">
              <a:lnSpc>
                <a:spcPct val="150000"/>
              </a:lnSpc>
              <a:spcBef>
                <a:spcPts val="0"/>
              </a:spcBef>
              <a:spcAft>
                <a:spcPts val="0"/>
              </a:spcAft>
              <a:buClr>
                <a:schemeClr val="dk1"/>
              </a:buClr>
              <a:buSzPts val="2800"/>
              <a:buNone/>
            </a:pPr>
            <a:r>
              <a:rPr lang="pt-BR" sz="1600" u="sng" dirty="0">
                <a:latin typeface="Arial"/>
                <a:ea typeface="Arial"/>
                <a:cs typeface="Arial"/>
                <a:sym typeface="Arial"/>
              </a:rPr>
              <a:t>Ano de execução:</a:t>
            </a:r>
            <a:endParaRPr lang="pt-BR" sz="1600" dirty="0"/>
          </a:p>
          <a:p>
            <a:pPr marL="0" lvl="0" indent="0" algn="just" rtl="0">
              <a:lnSpc>
                <a:spcPct val="150000"/>
              </a:lnSpc>
              <a:spcBef>
                <a:spcPts val="1000"/>
              </a:spcBef>
              <a:spcAft>
                <a:spcPts val="0"/>
              </a:spcAft>
              <a:buClr>
                <a:schemeClr val="dk1"/>
              </a:buClr>
              <a:buSzPts val="2800"/>
              <a:buNone/>
            </a:pPr>
            <a:r>
              <a:rPr lang="pt-BR" sz="1600" b="0" i="1" u="none" strike="noStrike" dirty="0">
                <a:latin typeface="Arial"/>
                <a:ea typeface="Arial"/>
                <a:cs typeface="Arial"/>
                <a:sym typeface="Arial"/>
              </a:rPr>
              <a:t>	“Art. 16. Durante o ano de sua execução, o plano de contratações anual poderá ser alterado, por meio de justificativa aprovada pela autoridade competente.”</a:t>
            </a:r>
            <a:endParaRPr lang="pt-BR" sz="1600" dirty="0">
              <a:latin typeface="Arial"/>
              <a:ea typeface="Arial"/>
              <a:cs typeface="Arial"/>
              <a:sym typeface="Arial"/>
            </a:endParaRPr>
          </a:p>
          <a:p>
            <a:pPr algn="just">
              <a:lnSpc>
                <a:spcPct val="107000"/>
              </a:lnSpc>
              <a:spcAft>
                <a:spcPts val="800"/>
              </a:spcAft>
            </a:pP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pt-B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72967B1B-85A6-7EE2-004E-B1B9E2E26D65}"/>
              </a:ext>
            </a:extLst>
          </p:cNvPr>
          <p:cNvSpPr txBox="1"/>
          <p:nvPr/>
        </p:nvSpPr>
        <p:spPr>
          <a:xfrm>
            <a:off x="643054" y="461452"/>
            <a:ext cx="4631472" cy="400110"/>
          </a:xfrm>
          <a:prstGeom prst="rect">
            <a:avLst/>
          </a:prstGeom>
          <a:noFill/>
        </p:spPr>
        <p:txBody>
          <a:bodyPr wrap="square">
            <a:spAutoFit/>
          </a:bodyPr>
          <a:lstStyle/>
          <a:p>
            <a:r>
              <a:rPr lang="pt-BR" sz="2000" b="1" dirty="0">
                <a:solidFill>
                  <a:schemeClr val="accent2"/>
                </a:solidFill>
                <a:latin typeface="Arial"/>
                <a:ea typeface="Arial"/>
                <a:cs typeface="Arial"/>
                <a:sym typeface="Arial"/>
              </a:rPr>
              <a:t>EXIGÊNCIA DO PCA </a:t>
            </a:r>
            <a:endParaRPr lang="pt-BR" sz="2000" dirty="0"/>
          </a:p>
        </p:txBody>
      </p:sp>
    </p:spTree>
    <p:extLst>
      <p:ext uri="{BB962C8B-B14F-4D97-AF65-F5344CB8AC3E}">
        <p14:creationId xmlns:p14="http://schemas.microsoft.com/office/powerpoint/2010/main" val="7355914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35"/>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366" name="Google Shape;366;p35"/>
          <p:cNvSpPr txBox="1">
            <a:spLocks noGrp="1"/>
          </p:cNvSpPr>
          <p:nvPr>
            <p:ph type="title"/>
          </p:nvPr>
        </p:nvSpPr>
        <p:spPr>
          <a:xfrm>
            <a:off x="629841" y="501253"/>
            <a:ext cx="7886700" cy="766763"/>
          </a:xfrm>
          <a:prstGeom prst="rect">
            <a:avLst/>
          </a:prstGeom>
          <a:noFill/>
          <a:ln>
            <a:noFill/>
          </a:ln>
        </p:spPr>
        <p:txBody>
          <a:bodyPr spcFirstLastPara="1" wrap="square" lIns="68569" tIns="34275" rIns="68569" bIns="34275" anchor="ctr" anchorCtr="0">
            <a:normAutofit/>
          </a:bodyPr>
          <a:lstStyle/>
          <a:p>
            <a:pPr>
              <a:buClr>
                <a:schemeClr val="accent2"/>
              </a:buClr>
              <a:buSzPts val="4400"/>
            </a:pPr>
            <a:r>
              <a:rPr lang="pt-BR" b="1">
                <a:solidFill>
                  <a:schemeClr val="accent2"/>
                </a:solidFill>
                <a:latin typeface="Arial"/>
                <a:ea typeface="Arial"/>
                <a:cs typeface="Arial"/>
                <a:sym typeface="Arial"/>
              </a:rPr>
              <a:t>AGENTES ENVOLVIDOS NO PCA</a:t>
            </a:r>
            <a:endParaRPr/>
          </a:p>
        </p:txBody>
      </p:sp>
      <p:sp>
        <p:nvSpPr>
          <p:cNvPr id="367" name="Google Shape;367;p35"/>
          <p:cNvSpPr txBox="1">
            <a:spLocks noGrp="1"/>
          </p:cNvSpPr>
          <p:nvPr>
            <p:ph type="body" idx="1"/>
          </p:nvPr>
        </p:nvSpPr>
        <p:spPr>
          <a:xfrm>
            <a:off x="629842" y="1260872"/>
            <a:ext cx="3868340" cy="617934"/>
          </a:xfrm>
          <a:prstGeom prst="rect">
            <a:avLst/>
          </a:prstGeom>
          <a:noFill/>
          <a:ln>
            <a:noFill/>
          </a:ln>
        </p:spPr>
        <p:txBody>
          <a:bodyPr spcFirstLastPara="1" wrap="square" lIns="68569" tIns="34275" rIns="68569" bIns="34275" anchor="b" anchorCtr="0">
            <a:normAutofit/>
          </a:bodyPr>
          <a:lstStyle/>
          <a:p>
            <a:pPr marL="0" indent="0">
              <a:spcBef>
                <a:spcPts val="0"/>
              </a:spcBef>
            </a:pPr>
            <a:r>
              <a:rPr lang="pt-BR"/>
              <a:t>(art. 8°, incisos I ao VIII):</a:t>
            </a:r>
            <a:endParaRPr/>
          </a:p>
          <a:p>
            <a:pPr marL="0" indent="0"/>
            <a:endParaRPr/>
          </a:p>
        </p:txBody>
      </p:sp>
      <p:sp>
        <p:nvSpPr>
          <p:cNvPr id="368" name="Google Shape;368;p35"/>
          <p:cNvSpPr txBox="1">
            <a:spLocks noGrp="1"/>
          </p:cNvSpPr>
          <p:nvPr>
            <p:ph type="body" idx="2"/>
          </p:nvPr>
        </p:nvSpPr>
        <p:spPr>
          <a:xfrm>
            <a:off x="629842" y="1878806"/>
            <a:ext cx="3868340" cy="2763441"/>
          </a:xfrm>
          <a:prstGeom prst="rect">
            <a:avLst/>
          </a:prstGeom>
          <a:noFill/>
          <a:ln>
            <a:noFill/>
          </a:ln>
        </p:spPr>
        <p:txBody>
          <a:bodyPr spcFirstLastPara="1" wrap="square" lIns="68569" tIns="34275" rIns="68569" bIns="34275" anchor="t" anchorCtr="0">
            <a:normAutofit fontScale="77500" lnSpcReduction="20000"/>
          </a:bodyPr>
          <a:lstStyle/>
          <a:p>
            <a:pPr marL="0" indent="0" algn="just">
              <a:lnSpc>
                <a:spcPct val="150000"/>
              </a:lnSpc>
              <a:spcBef>
                <a:spcPts val="0"/>
              </a:spcBef>
              <a:buSzPct val="100000"/>
              <a:buNone/>
            </a:pPr>
            <a:r>
              <a:rPr lang="pt-BR" sz="2100"/>
              <a:t>	a) Controle Interno</a:t>
            </a:r>
            <a:endParaRPr/>
          </a:p>
          <a:p>
            <a:pPr marL="0" indent="0" algn="just">
              <a:lnSpc>
                <a:spcPct val="150000"/>
              </a:lnSpc>
              <a:buSzPct val="100000"/>
              <a:buNone/>
            </a:pPr>
            <a:r>
              <a:rPr lang="pt-BR" sz="2100"/>
              <a:t>	b) Jurídico</a:t>
            </a:r>
            <a:endParaRPr/>
          </a:p>
          <a:p>
            <a:pPr marL="0" indent="0" algn="just">
              <a:lnSpc>
                <a:spcPct val="150000"/>
              </a:lnSpc>
              <a:buSzPct val="100000"/>
              <a:buNone/>
            </a:pPr>
            <a:r>
              <a:rPr lang="pt-BR" sz="2100"/>
              <a:t>	c) Solicitante</a:t>
            </a:r>
            <a:endParaRPr/>
          </a:p>
          <a:p>
            <a:pPr marL="0" indent="0" algn="just">
              <a:lnSpc>
                <a:spcPct val="150000"/>
              </a:lnSpc>
              <a:buSzPct val="100000"/>
              <a:buNone/>
            </a:pPr>
            <a:r>
              <a:rPr lang="pt-BR" sz="2100"/>
              <a:t>	d) Responsável pelos ETPs</a:t>
            </a:r>
            <a:endParaRPr sz="2100"/>
          </a:p>
          <a:p>
            <a:pPr marL="0" indent="0" algn="just">
              <a:lnSpc>
                <a:spcPct val="150000"/>
              </a:lnSpc>
              <a:buSzPct val="100000"/>
              <a:buNone/>
            </a:pPr>
            <a:r>
              <a:rPr lang="pt-BR" sz="2100"/>
              <a:t>	e) Formador de Preço</a:t>
            </a:r>
            <a:endParaRPr/>
          </a:p>
          <a:p>
            <a:pPr marL="0" indent="0" algn="just">
              <a:lnSpc>
                <a:spcPct val="150000"/>
              </a:lnSpc>
              <a:buSzPct val="100000"/>
              <a:buNone/>
            </a:pPr>
            <a:r>
              <a:rPr lang="pt-BR">
                <a:latin typeface="Arial"/>
                <a:ea typeface="Arial"/>
                <a:cs typeface="Arial"/>
                <a:sym typeface="Arial"/>
              </a:rPr>
              <a:t>	f) Compras – se for o caso</a:t>
            </a:r>
            <a:endParaRPr sz="2100"/>
          </a:p>
          <a:p>
            <a:pPr marL="171450" indent="-78105">
              <a:buSzPct val="100000"/>
              <a:buNone/>
            </a:pPr>
            <a:endParaRPr/>
          </a:p>
        </p:txBody>
      </p:sp>
      <p:sp>
        <p:nvSpPr>
          <p:cNvPr id="370" name="Google Shape;370;p35"/>
          <p:cNvSpPr txBox="1">
            <a:spLocks noGrp="1"/>
          </p:cNvSpPr>
          <p:nvPr>
            <p:ph type="body" idx="4"/>
          </p:nvPr>
        </p:nvSpPr>
        <p:spPr>
          <a:xfrm>
            <a:off x="4563666" y="1303734"/>
            <a:ext cx="3887391" cy="2763441"/>
          </a:xfrm>
          <a:prstGeom prst="rect">
            <a:avLst/>
          </a:prstGeom>
          <a:noFill/>
          <a:ln>
            <a:noFill/>
          </a:ln>
        </p:spPr>
        <p:txBody>
          <a:bodyPr spcFirstLastPara="1" wrap="square" lIns="68569" tIns="34275" rIns="68569" bIns="34275" anchor="t" anchorCtr="0">
            <a:normAutofit fontScale="70000" lnSpcReduction="20000"/>
          </a:bodyPr>
          <a:lstStyle/>
          <a:p>
            <a:pPr marL="0" indent="0" algn="just">
              <a:lnSpc>
                <a:spcPct val="150000"/>
              </a:lnSpc>
              <a:spcBef>
                <a:spcPts val="0"/>
              </a:spcBef>
              <a:buSzPct val="100000"/>
              <a:buNone/>
            </a:pPr>
            <a:r>
              <a:rPr lang="pt-BR" sz="2100" dirty="0"/>
              <a:t>	g) Almoxarifado</a:t>
            </a:r>
            <a:endParaRPr dirty="0"/>
          </a:p>
          <a:p>
            <a:pPr marL="0" indent="0" algn="just">
              <a:lnSpc>
                <a:spcPct val="150000"/>
              </a:lnSpc>
              <a:buSzPct val="100000"/>
              <a:buNone/>
            </a:pPr>
            <a:r>
              <a:rPr lang="pt-BR" sz="2100" dirty="0"/>
              <a:t>	h) Contabilidade</a:t>
            </a:r>
            <a:endParaRPr dirty="0"/>
          </a:p>
          <a:p>
            <a:pPr marL="0" indent="0" algn="just">
              <a:lnSpc>
                <a:spcPct val="150000"/>
              </a:lnSpc>
              <a:buSzPct val="100000"/>
              <a:buNone/>
            </a:pPr>
            <a:r>
              <a:rPr lang="pt-BR" sz="2100" dirty="0"/>
              <a:t>	i) Financeiro</a:t>
            </a:r>
            <a:endParaRPr dirty="0"/>
          </a:p>
          <a:p>
            <a:pPr marL="0" indent="0" algn="just">
              <a:lnSpc>
                <a:spcPct val="150000"/>
              </a:lnSpc>
              <a:buSzPct val="100000"/>
              <a:buNone/>
            </a:pPr>
            <a:r>
              <a:rPr lang="pt-BR" sz="2100" dirty="0"/>
              <a:t>	j) Condutor do Certame</a:t>
            </a:r>
            <a:endParaRPr dirty="0"/>
          </a:p>
          <a:p>
            <a:pPr marL="0" indent="0" algn="just">
              <a:lnSpc>
                <a:spcPct val="150000"/>
              </a:lnSpc>
              <a:buSzPct val="100000"/>
              <a:buNone/>
            </a:pPr>
            <a:r>
              <a:rPr lang="pt-BR" dirty="0">
                <a:latin typeface="Arial"/>
                <a:ea typeface="Arial"/>
                <a:cs typeface="Arial"/>
                <a:sym typeface="Arial"/>
              </a:rPr>
              <a:t>	</a:t>
            </a:r>
            <a:r>
              <a:rPr lang="pt-BR" sz="2100" dirty="0"/>
              <a:t>k) Gestor do órgão – homologador</a:t>
            </a:r>
            <a:endParaRPr dirty="0"/>
          </a:p>
          <a:p>
            <a:pPr marL="0" indent="0" algn="just">
              <a:lnSpc>
                <a:spcPct val="150000"/>
              </a:lnSpc>
              <a:buSzPct val="100000"/>
              <a:buNone/>
            </a:pPr>
            <a:r>
              <a:rPr lang="pt-BR" sz="2100" dirty="0"/>
              <a:t>	l) Gestor e Fiscal do Contrato</a:t>
            </a:r>
            <a:endParaRPr dirty="0"/>
          </a:p>
          <a:p>
            <a:pPr marL="0" indent="0" algn="just">
              <a:lnSpc>
                <a:spcPct val="150000"/>
              </a:lnSpc>
              <a:buSzPct val="100000"/>
              <a:buNone/>
            </a:pPr>
            <a:endParaRPr sz="2100" dirty="0"/>
          </a:p>
          <a:p>
            <a:pPr marL="171450" indent="-78105">
              <a:buSzPct val="100000"/>
              <a:buNone/>
            </a:pPr>
            <a:endParaRPr dirty="0"/>
          </a:p>
          <a:p>
            <a:pPr marL="171450" indent="-78105">
              <a:buSzPct val="100000"/>
              <a:buNone/>
            </a:pPr>
            <a:endParaRPr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36"/>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376" name="Google Shape;376;p36"/>
          <p:cNvSpPr txBox="1">
            <a:spLocks noGrp="1"/>
          </p:cNvSpPr>
          <p:nvPr>
            <p:ph type="title"/>
          </p:nvPr>
        </p:nvSpPr>
        <p:spPr>
          <a:xfrm>
            <a:off x="628650" y="510778"/>
            <a:ext cx="7886700" cy="757238"/>
          </a:xfrm>
          <a:prstGeom prst="rect">
            <a:avLst/>
          </a:prstGeom>
          <a:noFill/>
          <a:ln>
            <a:noFill/>
          </a:ln>
        </p:spPr>
        <p:txBody>
          <a:bodyPr spcFirstLastPara="1" wrap="square" lIns="68569" tIns="34275" rIns="68569" bIns="34275" anchor="ctr" anchorCtr="0">
            <a:normAutofit fontScale="90000"/>
          </a:bodyPr>
          <a:lstStyle/>
          <a:p>
            <a:pPr>
              <a:buClr>
                <a:schemeClr val="accent2"/>
              </a:buClr>
              <a:buSzPct val="100000"/>
            </a:pPr>
            <a:br>
              <a:rPr lang="pt-BR" b="1">
                <a:solidFill>
                  <a:schemeClr val="accent2"/>
                </a:solidFill>
                <a:latin typeface="Arial"/>
                <a:ea typeface="Arial"/>
                <a:cs typeface="Arial"/>
                <a:sym typeface="Arial"/>
              </a:rPr>
            </a:br>
            <a:r>
              <a:rPr lang="pt-BR" b="1">
                <a:solidFill>
                  <a:schemeClr val="accent2"/>
                </a:solidFill>
                <a:latin typeface="Arial"/>
                <a:ea typeface="Arial"/>
                <a:cs typeface="Arial"/>
                <a:sym typeface="Arial"/>
              </a:rPr>
              <a:t>COMPRAS QUE FICARÃO FORA DO PCA:</a:t>
            </a:r>
            <a:br>
              <a:rPr lang="pt-BR" b="1">
                <a:solidFill>
                  <a:schemeClr val="accent2"/>
                </a:solidFill>
                <a:latin typeface="Arial"/>
                <a:ea typeface="Arial"/>
                <a:cs typeface="Arial"/>
                <a:sym typeface="Arial"/>
              </a:rPr>
            </a:br>
            <a:endParaRPr b="1">
              <a:solidFill>
                <a:schemeClr val="accent2"/>
              </a:solidFill>
            </a:endParaRPr>
          </a:p>
        </p:txBody>
      </p:sp>
      <p:sp>
        <p:nvSpPr>
          <p:cNvPr id="377" name="Google Shape;377;p36"/>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Autofit/>
          </a:bodyPr>
          <a:lstStyle/>
          <a:p>
            <a:pPr marL="0" indent="0" algn="just">
              <a:lnSpc>
                <a:spcPct val="150000"/>
              </a:lnSpc>
              <a:spcBef>
                <a:spcPts val="0"/>
              </a:spcBef>
              <a:buSzPts val="2200"/>
              <a:buNone/>
            </a:pPr>
            <a:r>
              <a:rPr lang="pt-BR" sz="1650" i="1"/>
              <a:t>	“Art. 7º Ficam dispensadas de registro no plano de contratações anual:</a:t>
            </a:r>
            <a:endParaRPr/>
          </a:p>
          <a:p>
            <a:pPr marL="0" indent="0" algn="just">
              <a:lnSpc>
                <a:spcPct val="150000"/>
              </a:lnSpc>
              <a:buSzPts val="2200"/>
              <a:buNone/>
            </a:pPr>
            <a:r>
              <a:rPr lang="pt-BR" sz="1650" i="1"/>
              <a:t>	I - as informações classificadas como sigilosas, nos termos do disposto na Lei nº 12.527, de 18 de novembro de 2011, ou abrangidas pelas demais hipóteses legais de sigilo;</a:t>
            </a:r>
            <a:endParaRPr/>
          </a:p>
          <a:p>
            <a:pPr marL="0" indent="0" algn="just">
              <a:lnSpc>
                <a:spcPct val="150000"/>
              </a:lnSpc>
              <a:buSzPts val="2200"/>
              <a:buNone/>
            </a:pPr>
            <a:r>
              <a:rPr lang="pt-BR" sz="1650" i="1"/>
              <a:t>	II - as contratações realizadas por meio de concessão de suprimento de fundos, nas hipóteses previstas no art. 45 do Decreto nº 93.872, de 23 de dezembro de 1986;</a:t>
            </a:r>
            <a:endParaRPr/>
          </a:p>
          <a:p>
            <a:pPr marL="0" indent="0" algn="just">
              <a:lnSpc>
                <a:spcPct val="150000"/>
              </a:lnSpc>
              <a:buSzPts val="2200"/>
              <a:buNone/>
            </a:pPr>
            <a:r>
              <a:rPr lang="pt-BR" sz="1650" i="1"/>
              <a:t>		</a:t>
            </a:r>
            <a:endParaRPr sz="165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37"/>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383" name="Google Shape;383;p37"/>
          <p:cNvSpPr txBox="1">
            <a:spLocks noGrp="1"/>
          </p:cNvSpPr>
          <p:nvPr>
            <p:ph type="title"/>
          </p:nvPr>
        </p:nvSpPr>
        <p:spPr>
          <a:xfrm>
            <a:off x="628650" y="510778"/>
            <a:ext cx="7886700" cy="757238"/>
          </a:xfrm>
          <a:prstGeom prst="rect">
            <a:avLst/>
          </a:prstGeom>
          <a:noFill/>
          <a:ln>
            <a:noFill/>
          </a:ln>
        </p:spPr>
        <p:txBody>
          <a:bodyPr spcFirstLastPara="1" wrap="square" lIns="68569" tIns="34275" rIns="68569" bIns="34275" anchor="ctr" anchorCtr="0">
            <a:normAutofit fontScale="90000"/>
          </a:bodyPr>
          <a:lstStyle/>
          <a:p>
            <a:pPr>
              <a:buClr>
                <a:schemeClr val="accent2"/>
              </a:buClr>
              <a:buSzPct val="100000"/>
            </a:pPr>
            <a:br>
              <a:rPr lang="pt-BR" b="1">
                <a:solidFill>
                  <a:schemeClr val="accent2"/>
                </a:solidFill>
                <a:latin typeface="Arial"/>
                <a:ea typeface="Arial"/>
                <a:cs typeface="Arial"/>
                <a:sym typeface="Arial"/>
              </a:rPr>
            </a:br>
            <a:r>
              <a:rPr lang="pt-BR" b="1">
                <a:solidFill>
                  <a:schemeClr val="accent2"/>
                </a:solidFill>
                <a:latin typeface="Arial"/>
                <a:ea typeface="Arial"/>
                <a:cs typeface="Arial"/>
                <a:sym typeface="Arial"/>
              </a:rPr>
              <a:t>COMPRAS QUE FICARÃO FORA DO PCA:</a:t>
            </a:r>
            <a:br>
              <a:rPr lang="pt-BR" b="1">
                <a:solidFill>
                  <a:schemeClr val="accent2"/>
                </a:solidFill>
                <a:latin typeface="Arial"/>
                <a:ea typeface="Arial"/>
                <a:cs typeface="Arial"/>
                <a:sym typeface="Arial"/>
              </a:rPr>
            </a:br>
            <a:endParaRPr/>
          </a:p>
        </p:txBody>
      </p:sp>
      <p:sp>
        <p:nvSpPr>
          <p:cNvPr id="384" name="Google Shape;384;p37"/>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Autofit/>
          </a:bodyPr>
          <a:lstStyle/>
          <a:p>
            <a:pPr marL="0" indent="0">
              <a:lnSpc>
                <a:spcPct val="150000"/>
              </a:lnSpc>
              <a:spcBef>
                <a:spcPts val="0"/>
              </a:spcBef>
              <a:buSzPts val="2200"/>
              <a:buNone/>
            </a:pPr>
            <a:r>
              <a:rPr lang="pt-BR" sz="1650" i="1"/>
              <a:t>	III - as hipóteses previstas nos incisos VI, VII e VIII do caput do art. 75 da Lei nº 14.133, de 2021; e</a:t>
            </a:r>
            <a:endParaRPr/>
          </a:p>
          <a:p>
            <a:pPr marL="0" indent="0">
              <a:lnSpc>
                <a:spcPct val="150000"/>
              </a:lnSpc>
              <a:buSzPts val="2200"/>
              <a:buNone/>
            </a:pPr>
            <a:r>
              <a:rPr lang="pt-BR" sz="1650" i="1"/>
              <a:t>	IV - as pequenas compras e a prestação de serviços de pronto pagamento, de que trata o § 2º do art. 95 da Lei nº 14.133, de 2021.”</a:t>
            </a:r>
            <a:endParaRPr sz="1650" i="1"/>
          </a:p>
          <a:p>
            <a:pPr marL="0" indent="0">
              <a:lnSpc>
                <a:spcPct val="150000"/>
              </a:lnSpc>
              <a:buSzPts val="2200"/>
              <a:buNone/>
            </a:pPr>
            <a:endParaRPr sz="165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55">
          <a:extLst>
            <a:ext uri="{FF2B5EF4-FFF2-40B4-BE49-F238E27FC236}">
              <a16:creationId xmlns:a16="http://schemas.microsoft.com/office/drawing/2014/main" id="{A001C0BB-781D-41E7-C437-71FC1A48FDC8}"/>
            </a:ext>
          </a:extLst>
        </p:cNvPr>
        <p:cNvGrpSpPr/>
        <p:nvPr/>
      </p:nvGrpSpPr>
      <p:grpSpPr>
        <a:xfrm>
          <a:off x="0" y="0"/>
          <a:ext cx="0" cy="0"/>
          <a:chOff x="0" y="0"/>
          <a:chExt cx="0" cy="0"/>
        </a:xfrm>
      </p:grpSpPr>
      <p:pic>
        <p:nvPicPr>
          <p:cNvPr id="156" name="Google Shape;156;p16">
            <a:extLst>
              <a:ext uri="{FF2B5EF4-FFF2-40B4-BE49-F238E27FC236}">
                <a16:creationId xmlns:a16="http://schemas.microsoft.com/office/drawing/2014/main" id="{659937C8-B24B-0774-B4E3-D08419AE8E46}"/>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pic>
        <p:nvPicPr>
          <p:cNvPr id="157" name="Google Shape;157;p16" descr="https://lh7-us.googleusercontent.com/WvjyBTAkDTvf19mdwel-s5aLtAw0o4MDvw3TDCIvy9E69F31i2yN5n0SbfIcxqtkozd7-kbRoGLs34Szhkr9gR9B072kovwciL7kzlaDMLP89rt-MgrYe4XjtBJqNcedKYY2VyagXb8JedI=nw">
            <a:extLst>
              <a:ext uri="{FF2B5EF4-FFF2-40B4-BE49-F238E27FC236}">
                <a16:creationId xmlns:a16="http://schemas.microsoft.com/office/drawing/2014/main" id="{08071C35-75D1-0AE4-F6D7-921163A21493}"/>
              </a:ext>
            </a:extLst>
          </p:cNvPr>
          <p:cNvPicPr preferRelativeResize="0"/>
          <p:nvPr/>
        </p:nvPicPr>
        <p:blipFill rotWithShape="1">
          <a:blip r:embed="rId4">
            <a:alphaModFix/>
          </a:blip>
          <a:srcRect/>
          <a:stretch/>
        </p:blipFill>
        <p:spPr>
          <a:xfrm>
            <a:off x="0" y="101600"/>
            <a:ext cx="5588000" cy="4191000"/>
          </a:xfrm>
          <a:prstGeom prst="rect">
            <a:avLst/>
          </a:prstGeom>
          <a:noFill/>
          <a:ln>
            <a:noFill/>
          </a:ln>
        </p:spPr>
      </p:pic>
    </p:spTree>
    <p:extLst>
      <p:ext uri="{BB962C8B-B14F-4D97-AF65-F5344CB8AC3E}">
        <p14:creationId xmlns:p14="http://schemas.microsoft.com/office/powerpoint/2010/main" val="425512499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599A2F9F-A869-35D7-5E82-0A8D427F60FD}"/>
            </a:ext>
          </a:extLst>
        </p:cNvPr>
        <p:cNvGrpSpPr/>
        <p:nvPr/>
      </p:nvGrpSpPr>
      <p:grpSpPr>
        <a:xfrm>
          <a:off x="0" y="0"/>
          <a:ext cx="0" cy="0"/>
          <a:chOff x="0" y="0"/>
          <a:chExt cx="0" cy="0"/>
        </a:xfrm>
      </p:grpSpPr>
      <p:pic>
        <p:nvPicPr>
          <p:cNvPr id="162" name="Google Shape;162;p17">
            <a:extLst>
              <a:ext uri="{FF2B5EF4-FFF2-40B4-BE49-F238E27FC236}">
                <a16:creationId xmlns:a16="http://schemas.microsoft.com/office/drawing/2014/main" id="{6CF154E0-A705-725F-63AA-54ABB75BFF90}"/>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pic>
        <p:nvPicPr>
          <p:cNvPr id="163" name="Google Shape;163;p17" descr="https://lh7-us.googleusercontent.com/czh0M_5YHDvOAL6GflzaGJkpQE-iuLbOtz8mtRFwYFykNUNlz631qvmuN4Zw9-cmwSgkHjywOMSabpkVUGjt1vgaT3Juu-rh34ST9J2fs6moAfmBQflBmC2Gg3BWDY0ets1la9IQCB3sVig=nw">
            <a:extLst>
              <a:ext uri="{FF2B5EF4-FFF2-40B4-BE49-F238E27FC236}">
                <a16:creationId xmlns:a16="http://schemas.microsoft.com/office/drawing/2014/main" id="{231BB278-4C02-FFAE-E3C2-C0C7D9F17938}"/>
              </a:ext>
            </a:extLst>
          </p:cNvPr>
          <p:cNvPicPr preferRelativeResize="0"/>
          <p:nvPr/>
        </p:nvPicPr>
        <p:blipFill rotWithShape="1">
          <a:blip r:embed="rId4">
            <a:alphaModFix/>
          </a:blip>
          <a:srcRect/>
          <a:stretch/>
        </p:blipFill>
        <p:spPr>
          <a:xfrm>
            <a:off x="996125" y="0"/>
            <a:ext cx="6536789" cy="5049669"/>
          </a:xfrm>
          <a:prstGeom prst="rect">
            <a:avLst/>
          </a:prstGeom>
          <a:noFill/>
          <a:ln>
            <a:noFill/>
          </a:ln>
        </p:spPr>
      </p:pic>
    </p:spTree>
    <p:extLst>
      <p:ext uri="{BB962C8B-B14F-4D97-AF65-F5344CB8AC3E}">
        <p14:creationId xmlns:p14="http://schemas.microsoft.com/office/powerpoint/2010/main" val="22729558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DFEB722B-01B6-DE3A-EA9E-84B3965D2851}"/>
            </a:ext>
          </a:extLst>
        </p:cNvPr>
        <p:cNvGrpSpPr/>
        <p:nvPr/>
      </p:nvGrpSpPr>
      <p:grpSpPr>
        <a:xfrm>
          <a:off x="0" y="0"/>
          <a:ext cx="0" cy="0"/>
          <a:chOff x="0" y="0"/>
          <a:chExt cx="0" cy="0"/>
        </a:xfrm>
      </p:grpSpPr>
      <p:pic>
        <p:nvPicPr>
          <p:cNvPr id="168" name="Google Shape;168;p18">
            <a:extLst>
              <a:ext uri="{FF2B5EF4-FFF2-40B4-BE49-F238E27FC236}">
                <a16:creationId xmlns:a16="http://schemas.microsoft.com/office/drawing/2014/main" id="{0A0D1840-1591-7B82-4DA7-4C78808CFA8C}"/>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69" name="Google Shape;169;p18">
            <a:extLst>
              <a:ext uri="{FF2B5EF4-FFF2-40B4-BE49-F238E27FC236}">
                <a16:creationId xmlns:a16="http://schemas.microsoft.com/office/drawing/2014/main" id="{E5FC8D87-8D97-9064-7BD7-0990089858CA}"/>
              </a:ext>
            </a:extLst>
          </p:cNvPr>
          <p:cNvSpPr/>
          <p:nvPr/>
        </p:nvSpPr>
        <p:spPr>
          <a:xfrm>
            <a:off x="1821543" y="286532"/>
            <a:ext cx="4572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1400" b="0" i="0" u="none" strike="noStrike" cap="none">
                <a:solidFill>
                  <a:srgbClr val="000000"/>
                </a:solidFill>
                <a:latin typeface="Calibri"/>
                <a:ea typeface="Calibri"/>
                <a:cs typeface="Calibri"/>
                <a:sym typeface="Calibri"/>
              </a:rPr>
              <a:t>FASE PREPARATÓRIA DO CERTAME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70" name="Google Shape;170;p18">
            <a:extLst>
              <a:ext uri="{FF2B5EF4-FFF2-40B4-BE49-F238E27FC236}">
                <a16:creationId xmlns:a16="http://schemas.microsoft.com/office/drawing/2014/main" id="{3B4ED16D-957B-93A3-36B9-45F6BB70E2E9}"/>
              </a:ext>
            </a:extLst>
          </p:cNvPr>
          <p:cNvSpPr/>
          <p:nvPr/>
        </p:nvSpPr>
        <p:spPr>
          <a:xfrm>
            <a:off x="1429657" y="802035"/>
            <a:ext cx="5929086" cy="35394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BR" sz="1400" b="0" i="0" u="none" strike="noStrike" cap="none" dirty="0">
                <a:solidFill>
                  <a:srgbClr val="000000"/>
                </a:solidFill>
                <a:latin typeface="Calibri"/>
                <a:ea typeface="Calibri"/>
                <a:cs typeface="Calibri"/>
                <a:sym typeface="Calibri"/>
              </a:rPr>
              <a:t>Art. 18. A fase preparatória do processo licitatório é caracterizada pelo planejamento e deve compatibilizar-se com o plano de contratações anual de que trata o </a:t>
            </a:r>
            <a:r>
              <a:rPr lang="pt-BR" sz="1400" b="0" i="0" u="sng" strike="noStrike" cap="none" dirty="0">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inciso VII do caput do art. 12 desta Lei</a:t>
            </a:r>
            <a:r>
              <a:rPr lang="pt-BR" sz="1400" b="0" i="0" u="none" strike="noStrike" cap="none" dirty="0">
                <a:solidFill>
                  <a:srgbClr val="000000"/>
                </a:solidFill>
                <a:latin typeface="Calibri"/>
                <a:ea typeface="Calibri"/>
                <a:cs typeface="Calibri"/>
                <a:sym typeface="Calibri"/>
              </a:rPr>
              <a:t>, sempre que elaborado, e com as leis orçamentárias, bem como abordar todas as considerações técnicas, mercadológicas e de gestão que podem interferir na contratação, compreendidos: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r>
              <a:rPr lang="pt-BR" sz="1400" b="0" i="0" u="none" strike="noStrike" cap="none" dirty="0">
                <a:solidFill>
                  <a:srgbClr val="000000"/>
                </a:solidFill>
                <a:latin typeface="Calibri"/>
                <a:ea typeface="Calibri"/>
                <a:cs typeface="Calibri"/>
                <a:sym typeface="Calibri"/>
              </a:rPr>
              <a:t>I - a descrição da necessidade da contratação fundamentada em estudo técnico preliminar que caracterize o interesse público envolvido;</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pt-BR" sz="1400" b="0" i="0" u="none" strike="noStrike" cap="none" dirty="0">
                <a:solidFill>
                  <a:srgbClr val="000000"/>
                </a:solidFill>
                <a:latin typeface="Calibri"/>
                <a:ea typeface="Calibri"/>
                <a:cs typeface="Calibri"/>
                <a:sym typeface="Calibri"/>
              </a:rPr>
              <a:t>II - a definição do objeto para  o atendimento da necessidade, por meio de termo de referência, anteprojeto, projeto básico ou projeto executivo, conforme o caso;</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pt-BR" sz="1400" b="0" i="0" u="none" strike="noStrike" cap="none" dirty="0">
                <a:solidFill>
                  <a:srgbClr val="000000"/>
                </a:solidFill>
                <a:latin typeface="Calibri"/>
                <a:ea typeface="Calibri"/>
                <a:cs typeface="Calibri"/>
                <a:sym typeface="Calibri"/>
              </a:rPr>
              <a:t>III - a definição das condições de execução e pagamento, das garantias exigidas e ofertadas e das condições de recebimento;</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544321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74">
          <a:extLst>
            <a:ext uri="{FF2B5EF4-FFF2-40B4-BE49-F238E27FC236}">
              <a16:creationId xmlns:a16="http://schemas.microsoft.com/office/drawing/2014/main" id="{484524E0-7A52-39DD-68EA-95351C352BC9}"/>
            </a:ext>
          </a:extLst>
        </p:cNvPr>
        <p:cNvGrpSpPr/>
        <p:nvPr/>
      </p:nvGrpSpPr>
      <p:grpSpPr>
        <a:xfrm>
          <a:off x="0" y="0"/>
          <a:ext cx="0" cy="0"/>
          <a:chOff x="0" y="0"/>
          <a:chExt cx="0" cy="0"/>
        </a:xfrm>
      </p:grpSpPr>
      <p:pic>
        <p:nvPicPr>
          <p:cNvPr id="175" name="Google Shape;175;p19">
            <a:extLst>
              <a:ext uri="{FF2B5EF4-FFF2-40B4-BE49-F238E27FC236}">
                <a16:creationId xmlns:a16="http://schemas.microsoft.com/office/drawing/2014/main" id="{678ACAE2-ECF4-E00A-3469-291E5496D04A}"/>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76" name="Google Shape;176;p19">
            <a:extLst>
              <a:ext uri="{FF2B5EF4-FFF2-40B4-BE49-F238E27FC236}">
                <a16:creationId xmlns:a16="http://schemas.microsoft.com/office/drawing/2014/main" id="{37A95F67-8FB6-ED58-5B43-2349741F4D9B}"/>
              </a:ext>
            </a:extLst>
          </p:cNvPr>
          <p:cNvSpPr/>
          <p:nvPr/>
        </p:nvSpPr>
        <p:spPr>
          <a:xfrm>
            <a:off x="2068286" y="518760"/>
            <a:ext cx="4572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1400" b="0" i="0" u="none" strike="noStrike" cap="none">
                <a:solidFill>
                  <a:srgbClr val="000000"/>
                </a:solidFill>
                <a:latin typeface="Calibri"/>
                <a:ea typeface="Calibri"/>
                <a:cs typeface="Calibri"/>
                <a:sym typeface="Calibri"/>
              </a:rPr>
              <a:t>FASE PREPARATÓRIA DO CERTAME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77" name="Google Shape;177;p19">
            <a:extLst>
              <a:ext uri="{FF2B5EF4-FFF2-40B4-BE49-F238E27FC236}">
                <a16:creationId xmlns:a16="http://schemas.microsoft.com/office/drawing/2014/main" id="{79064B53-85FA-3092-55E0-16D3447081B8}"/>
              </a:ext>
            </a:extLst>
          </p:cNvPr>
          <p:cNvSpPr/>
          <p:nvPr/>
        </p:nvSpPr>
        <p:spPr>
          <a:xfrm>
            <a:off x="1266366" y="979014"/>
            <a:ext cx="6611257" cy="423705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BR" sz="1400" b="0" i="0" u="none" strike="noStrike" cap="none">
                <a:solidFill>
                  <a:srgbClr val="000000"/>
                </a:solidFill>
                <a:latin typeface="Calibri"/>
                <a:ea typeface="Calibri"/>
                <a:cs typeface="Calibri"/>
                <a:sym typeface="Calibri"/>
              </a:rPr>
              <a:t>IV - o orçamento estimado, com as composições dos preços utilizados para sua formação;</a:t>
            </a:r>
            <a:endParaRPr sz="1400" b="0" i="0" u="none" strike="noStrike" cap="none">
              <a:solidFill>
                <a:srgbClr val="000000"/>
              </a:solidFill>
              <a:latin typeface="Arial"/>
              <a:ea typeface="Arial"/>
              <a:cs typeface="Arial"/>
              <a:sym typeface="Arial"/>
            </a:endParaRPr>
          </a:p>
          <a:p>
            <a:pPr marL="0" marR="0" lvl="0" indent="368300" algn="just" rtl="0">
              <a:lnSpc>
                <a:spcPct val="100000"/>
              </a:lnSpc>
              <a:spcBef>
                <a:spcPts val="1100"/>
              </a:spcBef>
              <a:spcAft>
                <a:spcPts val="0"/>
              </a:spcAft>
              <a:buNone/>
            </a:pPr>
            <a:r>
              <a:rPr lang="pt-BR" sz="1400" b="0" i="0" u="none" strike="noStrike" cap="none">
                <a:solidFill>
                  <a:srgbClr val="000000"/>
                </a:solidFill>
                <a:latin typeface="Calibri"/>
                <a:ea typeface="Calibri"/>
                <a:cs typeface="Calibri"/>
                <a:sym typeface="Calibri"/>
              </a:rPr>
              <a:t>V - a elaboração do edital de licitação;</a:t>
            </a:r>
            <a:endParaRPr sz="1400" b="0" i="0" u="none" strike="noStrike" cap="none">
              <a:solidFill>
                <a:srgbClr val="000000"/>
              </a:solidFill>
              <a:latin typeface="Arial"/>
              <a:ea typeface="Arial"/>
              <a:cs typeface="Arial"/>
              <a:sym typeface="Arial"/>
            </a:endParaRPr>
          </a:p>
          <a:p>
            <a:pPr marL="0" marR="0" lvl="0" indent="368300" algn="just" rtl="0">
              <a:lnSpc>
                <a:spcPct val="100000"/>
              </a:lnSpc>
              <a:spcBef>
                <a:spcPts val="2200"/>
              </a:spcBef>
              <a:spcAft>
                <a:spcPts val="0"/>
              </a:spcAft>
              <a:buNone/>
            </a:pPr>
            <a:r>
              <a:rPr lang="pt-BR" sz="1400" b="0" i="0" u="none" strike="noStrike" cap="none">
                <a:solidFill>
                  <a:srgbClr val="000000"/>
                </a:solidFill>
                <a:latin typeface="Calibri"/>
                <a:ea typeface="Calibri"/>
                <a:cs typeface="Calibri"/>
                <a:sym typeface="Calibri"/>
              </a:rPr>
              <a:t>VI - a elaboração de minuta de contrato, quando necessária, que constará obrigatoriamente como anexo do edital de licitação;</a:t>
            </a:r>
            <a:endParaRPr sz="1400" b="0" i="0" u="none" strike="noStrike" cap="none">
              <a:solidFill>
                <a:srgbClr val="000000"/>
              </a:solidFill>
              <a:latin typeface="Arial"/>
              <a:ea typeface="Arial"/>
              <a:cs typeface="Arial"/>
              <a:sym typeface="Arial"/>
            </a:endParaRPr>
          </a:p>
          <a:p>
            <a:pPr marL="0" marR="0" lvl="0" indent="368300" algn="just" rtl="0">
              <a:lnSpc>
                <a:spcPct val="100000"/>
              </a:lnSpc>
              <a:spcBef>
                <a:spcPts val="2200"/>
              </a:spcBef>
              <a:spcAft>
                <a:spcPts val="0"/>
              </a:spcAft>
              <a:buNone/>
            </a:pPr>
            <a:r>
              <a:rPr lang="pt-BR" sz="1400" b="0" i="0" u="none" strike="noStrike" cap="none">
                <a:solidFill>
                  <a:srgbClr val="000000"/>
                </a:solidFill>
                <a:latin typeface="Calibri"/>
                <a:ea typeface="Calibri"/>
                <a:cs typeface="Calibri"/>
                <a:sym typeface="Calibri"/>
              </a:rPr>
              <a:t>VII - o regime de fornecimento de bens, de prestação de serviços ou de execução de obras e serviços de engenharia, observados os potenciais de economia de escala;</a:t>
            </a:r>
            <a:endParaRPr sz="1400" b="0" i="0" u="none" strike="noStrike" cap="none">
              <a:solidFill>
                <a:srgbClr val="000000"/>
              </a:solidFill>
              <a:latin typeface="Arial"/>
              <a:ea typeface="Arial"/>
              <a:cs typeface="Arial"/>
              <a:sym typeface="Arial"/>
            </a:endParaRPr>
          </a:p>
          <a:p>
            <a:pPr marL="0" marR="0" lvl="0" indent="368300" algn="just" rtl="0">
              <a:lnSpc>
                <a:spcPct val="100000"/>
              </a:lnSpc>
              <a:spcBef>
                <a:spcPts val="2200"/>
              </a:spcBef>
              <a:spcAft>
                <a:spcPts val="0"/>
              </a:spcAft>
              <a:buNone/>
            </a:pPr>
            <a:r>
              <a:rPr lang="pt-BR" sz="1400" b="0" i="0" u="none" strike="noStrike" cap="none">
                <a:solidFill>
                  <a:srgbClr val="000000"/>
                </a:solidFill>
                <a:latin typeface="Calibri"/>
                <a:ea typeface="Calibri"/>
                <a:cs typeface="Calibri"/>
                <a:sym typeface="Calibri"/>
              </a:rPr>
              <a:t>VIII - a modalidade de licitação, o critério de julgamento, o modo de disputa e a adequação e eficiência da forma de combinação desses parâmetros, para os fins de seleção da proposta apta a gerar o resultado de contratação mais vantajoso para a Administração Pública, considerado todo o ciclo de vida do objeto;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100"/>
              </a:spcBef>
              <a:spcAft>
                <a:spcPts val="0"/>
              </a:spcAft>
              <a:buNone/>
            </a:pPr>
            <a:br>
              <a:rPr lang="pt-BR" sz="1400" b="0" i="0" u="none" strike="noStrike" cap="none">
                <a:solidFill>
                  <a:srgbClr val="000000"/>
                </a:solidFill>
                <a:latin typeface="Arial"/>
                <a:ea typeface="Arial"/>
                <a:cs typeface="Arial"/>
                <a:sym typeface="Arial"/>
              </a:rPr>
            </a:b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36662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17"/>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42" name="Google Shape;242;p17"/>
          <p:cNvSpPr txBox="1">
            <a:spLocks noGrp="1"/>
          </p:cNvSpPr>
          <p:nvPr>
            <p:ph type="title"/>
          </p:nvPr>
        </p:nvSpPr>
        <p:spPr>
          <a:xfrm>
            <a:off x="692794" y="307622"/>
            <a:ext cx="7886700" cy="757350"/>
          </a:xfrm>
          <a:prstGeom prst="rect">
            <a:avLst/>
          </a:prstGeom>
          <a:noFill/>
          <a:ln>
            <a:noFill/>
          </a:ln>
        </p:spPr>
        <p:txBody>
          <a:bodyPr spcFirstLastPara="1" wrap="square" lIns="68569" tIns="34275" rIns="68569" bIns="34275" anchor="ctr" anchorCtr="0">
            <a:normAutofit/>
          </a:bodyPr>
          <a:lstStyle/>
          <a:p>
            <a:pPr>
              <a:buClr>
                <a:schemeClr val="accent2"/>
              </a:buClr>
              <a:buSzPts val="4400"/>
            </a:pPr>
            <a:r>
              <a:rPr lang="pt-BR" sz="2000" b="1" dirty="0">
                <a:solidFill>
                  <a:schemeClr val="accent2"/>
                </a:solidFill>
                <a:latin typeface="Arial"/>
                <a:ea typeface="Arial"/>
                <a:cs typeface="Arial"/>
                <a:sym typeface="Arial"/>
              </a:rPr>
              <a:t>PLANEJAMENTO</a:t>
            </a:r>
            <a:r>
              <a:rPr lang="pt-BR" sz="2000" dirty="0">
                <a:latin typeface="Arial"/>
                <a:ea typeface="Arial"/>
                <a:cs typeface="Arial"/>
                <a:sym typeface="Arial"/>
              </a:rPr>
              <a:t> </a:t>
            </a:r>
            <a:r>
              <a:rPr lang="pt-BR" sz="2000" b="1" dirty="0">
                <a:solidFill>
                  <a:schemeClr val="accent2"/>
                </a:solidFill>
                <a:latin typeface="Arial"/>
                <a:ea typeface="Arial"/>
                <a:cs typeface="Arial"/>
                <a:sym typeface="Arial"/>
              </a:rPr>
              <a:t>ESTRATÉGICO</a:t>
            </a:r>
            <a:endParaRPr sz="2000" dirty="0"/>
          </a:p>
        </p:txBody>
      </p:sp>
      <p:sp>
        <p:nvSpPr>
          <p:cNvPr id="243" name="Google Shape;243;p17"/>
          <p:cNvSpPr txBox="1">
            <a:spLocks noGrp="1"/>
          </p:cNvSpPr>
          <p:nvPr>
            <p:ph type="body" idx="1"/>
          </p:nvPr>
        </p:nvSpPr>
        <p:spPr>
          <a:xfrm>
            <a:off x="628650" y="1176731"/>
            <a:ext cx="7886700" cy="3263400"/>
          </a:xfrm>
          <a:prstGeom prst="rect">
            <a:avLst/>
          </a:prstGeom>
          <a:noFill/>
          <a:ln>
            <a:noFill/>
          </a:ln>
        </p:spPr>
        <p:txBody>
          <a:bodyPr spcFirstLastPara="1" wrap="square" lIns="68569" tIns="34275" rIns="68569" bIns="34275" anchor="t" anchorCtr="0">
            <a:normAutofit/>
          </a:bodyPr>
          <a:lstStyle/>
          <a:p>
            <a:pPr marL="0" indent="0" algn="just">
              <a:lnSpc>
                <a:spcPct val="150000"/>
              </a:lnSpc>
              <a:spcBef>
                <a:spcPts val="0"/>
              </a:spcBef>
              <a:buSzPts val="2800"/>
              <a:buNone/>
            </a:pPr>
            <a:r>
              <a:rPr lang="pt-BR" sz="1600" dirty="0">
                <a:solidFill>
                  <a:schemeClr val="tx1"/>
                </a:solidFill>
                <a:sym typeface="Arial"/>
              </a:rPr>
              <a:t>	</a:t>
            </a:r>
            <a:r>
              <a:rPr lang="pt-BR" sz="1600" dirty="0">
                <a:solidFill>
                  <a:schemeClr val="tx1"/>
                </a:solidFill>
              </a:rPr>
              <a:t>O planejamento tem por objetivo o </a:t>
            </a:r>
            <a:r>
              <a:rPr lang="pt-BR" sz="1600" b="1" dirty="0">
                <a:solidFill>
                  <a:schemeClr val="tx1"/>
                </a:solidFill>
              </a:rPr>
              <a:t>desenvolvimento de processos, técnicas e atitudes administrativas que </a:t>
            </a:r>
            <a:r>
              <a:rPr lang="pt-BR" sz="1600" b="1" u="sng" dirty="0">
                <a:solidFill>
                  <a:schemeClr val="tx1"/>
                </a:solidFill>
              </a:rPr>
              <a:t>possibilitem avaliar as implicações futuras de decisões presentes de modo a reduzir a incerteza envolvida no processo decisório</a:t>
            </a:r>
            <a:r>
              <a:rPr lang="pt-BR" sz="1600" u="sng" dirty="0">
                <a:solidFill>
                  <a:schemeClr val="tx1"/>
                </a:solidFill>
              </a:rPr>
              <a:t> </a:t>
            </a:r>
            <a:r>
              <a:rPr lang="pt-BR" sz="1600" dirty="0">
                <a:solidFill>
                  <a:schemeClr val="tx1"/>
                </a:solidFill>
              </a:rPr>
              <a:t>e, consequentemente, </a:t>
            </a:r>
            <a:r>
              <a:rPr lang="pt-BR" sz="1600" b="1" dirty="0">
                <a:solidFill>
                  <a:schemeClr val="tx1"/>
                </a:solidFill>
              </a:rPr>
              <a:t>aumentar a probabilidade de alcance dos objetivos </a:t>
            </a:r>
            <a:r>
              <a:rPr lang="pt-BR" sz="1600" dirty="0">
                <a:solidFill>
                  <a:schemeClr val="tx1"/>
                </a:solidFill>
              </a:rPr>
              <a:t>e desafios estabelecidos para a organização, maximizando resultados e minimizando deficiências. </a:t>
            </a:r>
            <a:endParaRPr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animEffect transition="in" filter="fade">
                                      <p:cBhvr>
                                        <p:cTn id="7" dur="1000"/>
                                        <p:tgtEl>
                                          <p:spTgt spid="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81">
          <a:extLst>
            <a:ext uri="{FF2B5EF4-FFF2-40B4-BE49-F238E27FC236}">
              <a16:creationId xmlns:a16="http://schemas.microsoft.com/office/drawing/2014/main" id="{1C22966E-A4D5-CA74-93C0-54606F558111}"/>
            </a:ext>
          </a:extLst>
        </p:cNvPr>
        <p:cNvGrpSpPr/>
        <p:nvPr/>
      </p:nvGrpSpPr>
      <p:grpSpPr>
        <a:xfrm>
          <a:off x="0" y="0"/>
          <a:ext cx="0" cy="0"/>
          <a:chOff x="0" y="0"/>
          <a:chExt cx="0" cy="0"/>
        </a:xfrm>
      </p:grpSpPr>
      <p:pic>
        <p:nvPicPr>
          <p:cNvPr id="182" name="Google Shape;182;p20">
            <a:extLst>
              <a:ext uri="{FF2B5EF4-FFF2-40B4-BE49-F238E27FC236}">
                <a16:creationId xmlns:a16="http://schemas.microsoft.com/office/drawing/2014/main" id="{83DEA1C3-5227-8798-F991-68776974DB27}"/>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83" name="Google Shape;183;p20">
            <a:extLst>
              <a:ext uri="{FF2B5EF4-FFF2-40B4-BE49-F238E27FC236}">
                <a16:creationId xmlns:a16="http://schemas.microsoft.com/office/drawing/2014/main" id="{70751070-D642-0CC5-290C-79CDF9FE0C03}"/>
              </a:ext>
            </a:extLst>
          </p:cNvPr>
          <p:cNvSpPr/>
          <p:nvPr/>
        </p:nvSpPr>
        <p:spPr>
          <a:xfrm>
            <a:off x="2082800" y="199446"/>
            <a:ext cx="4572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1400" b="0" i="0" u="none" strike="noStrike" cap="none">
                <a:solidFill>
                  <a:srgbClr val="000000"/>
                </a:solidFill>
                <a:latin typeface="Calibri"/>
                <a:ea typeface="Calibri"/>
                <a:cs typeface="Calibri"/>
                <a:sym typeface="Calibri"/>
              </a:rPr>
              <a:t>FASE PREPARATÓRIA DO CERTAME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84" name="Google Shape;184;p20">
            <a:extLst>
              <a:ext uri="{FF2B5EF4-FFF2-40B4-BE49-F238E27FC236}">
                <a16:creationId xmlns:a16="http://schemas.microsoft.com/office/drawing/2014/main" id="{CA0829EB-C9A3-FE0A-47F6-35BC1B3EF0D4}"/>
              </a:ext>
            </a:extLst>
          </p:cNvPr>
          <p:cNvSpPr/>
          <p:nvPr/>
        </p:nvSpPr>
        <p:spPr>
          <a:xfrm>
            <a:off x="1527623" y="568778"/>
            <a:ext cx="6088743" cy="4029308"/>
          </a:xfrm>
          <a:prstGeom prst="rect">
            <a:avLst/>
          </a:prstGeom>
          <a:noFill/>
          <a:ln>
            <a:noFill/>
          </a:ln>
        </p:spPr>
        <p:txBody>
          <a:bodyPr spcFirstLastPara="1" wrap="square" lIns="91425" tIns="45700" rIns="91425" bIns="45700" anchor="t" anchorCtr="0">
            <a:spAutoFit/>
          </a:bodyPr>
          <a:lstStyle/>
          <a:p>
            <a:pPr marL="0" marR="0" lvl="0" indent="368300" algn="just" rtl="0">
              <a:lnSpc>
                <a:spcPct val="100000"/>
              </a:lnSpc>
              <a:spcBef>
                <a:spcPts val="0"/>
              </a:spcBef>
              <a:spcAft>
                <a:spcPts val="0"/>
              </a:spcAft>
              <a:buNone/>
            </a:pPr>
            <a:r>
              <a:rPr lang="pt-BR" sz="1400" b="0" i="0" u="none" strike="noStrike" cap="none">
                <a:solidFill>
                  <a:srgbClr val="000000"/>
                </a:solidFill>
                <a:latin typeface="Calibri"/>
                <a:ea typeface="Calibri"/>
                <a:cs typeface="Calibri"/>
                <a:sym typeface="Calibri"/>
              </a:rPr>
              <a:t>IX - a motivação circunstanciada das condições do edital, tais como justificativa de exigências de qualificação técnica, mediante indicação das parcelas de maior relevância técnica ou valor significativo do objeto, e de qualificação econômico-financeira, justificativa dos critérios de pontuação e julgamento das propostas técnicas, nas licitações com julgamento por melhor técnica ou técnica e preço, e justificativa das regras pertinentes à participação de empresas em consórcio;</a:t>
            </a:r>
            <a:endParaRPr sz="1400" b="0" i="0" u="none" strike="noStrike" cap="none">
              <a:solidFill>
                <a:srgbClr val="000000"/>
              </a:solidFill>
              <a:latin typeface="Arial"/>
              <a:ea typeface="Arial"/>
              <a:cs typeface="Arial"/>
              <a:sym typeface="Arial"/>
            </a:endParaRPr>
          </a:p>
          <a:p>
            <a:pPr marL="0" marR="0" lvl="0" indent="368300" algn="just" rtl="0">
              <a:lnSpc>
                <a:spcPct val="100000"/>
              </a:lnSpc>
              <a:spcBef>
                <a:spcPts val="2200"/>
              </a:spcBef>
              <a:spcAft>
                <a:spcPts val="0"/>
              </a:spcAft>
              <a:buNone/>
            </a:pPr>
            <a:r>
              <a:rPr lang="pt-BR" sz="1400" b="0" i="0" u="none" strike="noStrike" cap="none">
                <a:solidFill>
                  <a:srgbClr val="000000"/>
                </a:solidFill>
                <a:latin typeface="Calibri"/>
                <a:ea typeface="Calibri"/>
                <a:cs typeface="Calibri"/>
                <a:sym typeface="Calibri"/>
              </a:rPr>
              <a:t>X - a análise dos riscos que possam comprometer o sucesso da licitação e a boa execução contratual;</a:t>
            </a:r>
            <a:endParaRPr sz="1400" b="0" i="0" u="none" strike="noStrike" cap="none">
              <a:solidFill>
                <a:srgbClr val="000000"/>
              </a:solidFill>
              <a:latin typeface="Arial"/>
              <a:ea typeface="Arial"/>
              <a:cs typeface="Arial"/>
              <a:sym typeface="Arial"/>
            </a:endParaRPr>
          </a:p>
          <a:p>
            <a:pPr marL="0" marR="0" lvl="0" indent="368300" algn="just" rtl="0">
              <a:lnSpc>
                <a:spcPct val="100000"/>
              </a:lnSpc>
              <a:spcBef>
                <a:spcPts val="2200"/>
              </a:spcBef>
              <a:spcAft>
                <a:spcPts val="0"/>
              </a:spcAft>
              <a:buNone/>
            </a:pPr>
            <a:r>
              <a:rPr lang="pt-BR" sz="1400" b="0" i="0" u="none" strike="noStrike" cap="none">
                <a:solidFill>
                  <a:srgbClr val="000000"/>
                </a:solidFill>
                <a:latin typeface="Calibri"/>
                <a:ea typeface="Calibri"/>
                <a:cs typeface="Calibri"/>
                <a:sym typeface="Calibri"/>
              </a:rPr>
              <a:t>XI - a motivação sobre o momento da divulgação do orçamento da licitação, observado o </a:t>
            </a:r>
            <a:r>
              <a:rPr lang="pt-BR" sz="14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art. 24 desta Lei.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100"/>
              </a:spcBef>
              <a:spcAft>
                <a:spcPts val="0"/>
              </a:spcAft>
              <a:buNone/>
            </a:pPr>
            <a:br>
              <a:rPr lang="pt-BR" sz="1400" b="0" i="0" u="none" strike="noStrike" cap="none">
                <a:solidFill>
                  <a:srgbClr val="000000"/>
                </a:solidFill>
                <a:latin typeface="Arial"/>
                <a:ea typeface="Arial"/>
                <a:cs typeface="Arial"/>
                <a:sym typeface="Arial"/>
              </a:rPr>
            </a:br>
            <a:br>
              <a:rPr lang="pt-BR" sz="1400" b="0" i="0" u="none" strike="noStrike" cap="none">
                <a:solidFill>
                  <a:srgbClr val="000000"/>
                </a:solidFill>
                <a:latin typeface="Arial"/>
                <a:ea typeface="Arial"/>
                <a:cs typeface="Arial"/>
                <a:sym typeface="Arial"/>
              </a:rPr>
            </a:b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5883762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AA5B68AA-DA5C-4CB5-11F5-4328A90DCD6A}"/>
            </a:ext>
          </a:extLst>
        </p:cNvPr>
        <p:cNvGrpSpPr/>
        <p:nvPr/>
      </p:nvGrpSpPr>
      <p:grpSpPr>
        <a:xfrm>
          <a:off x="0" y="0"/>
          <a:ext cx="0" cy="0"/>
          <a:chOff x="0" y="0"/>
          <a:chExt cx="0" cy="0"/>
        </a:xfrm>
      </p:grpSpPr>
      <p:pic>
        <p:nvPicPr>
          <p:cNvPr id="196" name="Google Shape;196;p22">
            <a:extLst>
              <a:ext uri="{FF2B5EF4-FFF2-40B4-BE49-F238E27FC236}">
                <a16:creationId xmlns:a16="http://schemas.microsoft.com/office/drawing/2014/main" id="{3CD9D138-C863-DF85-5F10-243F78D1F83E}"/>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97" name="Google Shape;197;p22">
            <a:extLst>
              <a:ext uri="{FF2B5EF4-FFF2-40B4-BE49-F238E27FC236}">
                <a16:creationId xmlns:a16="http://schemas.microsoft.com/office/drawing/2014/main" id="{209360BB-B02C-BC47-C92B-186288091F67}"/>
              </a:ext>
            </a:extLst>
          </p:cNvPr>
          <p:cNvSpPr/>
          <p:nvPr/>
        </p:nvSpPr>
        <p:spPr>
          <a:xfrm>
            <a:off x="1995714" y="402646"/>
            <a:ext cx="4572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000" b="1" i="0" u="none" strike="noStrike" cap="none">
                <a:solidFill>
                  <a:srgbClr val="000000"/>
                </a:solidFill>
                <a:latin typeface="Calibri"/>
                <a:ea typeface="Calibri"/>
                <a:cs typeface="Calibri"/>
                <a:sym typeface="Calibri"/>
              </a:rPr>
              <a:t>ETP na Lei Licitatória 14.133/21 </a:t>
            </a:r>
            <a:endParaRPr sz="2000" b="1" i="0" u="none" strike="noStrike" cap="none">
              <a:solidFill>
                <a:srgbClr val="000000"/>
              </a:solidFill>
            </a:endParaRPr>
          </a:p>
          <a:p>
            <a:pPr marL="0" marR="0" lvl="0" indent="0" algn="l" rtl="0">
              <a:lnSpc>
                <a:spcPct val="100000"/>
              </a:lnSpc>
              <a:spcBef>
                <a:spcPts val="0"/>
              </a:spcBef>
              <a:spcAft>
                <a:spcPts val="0"/>
              </a:spcAft>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98" name="Google Shape;198;p22">
            <a:extLst>
              <a:ext uri="{FF2B5EF4-FFF2-40B4-BE49-F238E27FC236}">
                <a16:creationId xmlns:a16="http://schemas.microsoft.com/office/drawing/2014/main" id="{291DF6ED-8F17-FC0E-002D-9BA91941BFAD}"/>
              </a:ext>
            </a:extLst>
          </p:cNvPr>
          <p:cNvSpPr/>
          <p:nvPr/>
        </p:nvSpPr>
        <p:spPr>
          <a:xfrm>
            <a:off x="792075" y="1251650"/>
            <a:ext cx="6105000" cy="2773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BR" sz="1400" b="0" i="0" u="none" strike="noStrike" cap="none">
                <a:solidFill>
                  <a:srgbClr val="000000"/>
                </a:solidFill>
                <a:latin typeface="Calibri"/>
                <a:ea typeface="Calibri"/>
                <a:cs typeface="Calibri"/>
                <a:sym typeface="Calibri"/>
              </a:rPr>
              <a:t>Art 6º, inciso XX, da Lei 14.133/21:</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br>
              <a:rPr lang="pt-BR" sz="1400" b="0" i="0" u="none" strike="noStrike" cap="none">
                <a:solidFill>
                  <a:srgbClr val="000000"/>
                </a:solidFill>
                <a:latin typeface="Arial"/>
                <a:ea typeface="Arial"/>
                <a:cs typeface="Arial"/>
                <a:sym typeface="Arial"/>
              </a:rPr>
            </a:br>
            <a:r>
              <a:rPr lang="pt-BR" sz="2000" b="1" i="0" u="none" strike="noStrike" cap="none">
                <a:solidFill>
                  <a:srgbClr val="000000"/>
                </a:solidFill>
                <a:latin typeface="Calibri"/>
                <a:ea typeface="Calibri"/>
                <a:cs typeface="Calibri"/>
                <a:sym typeface="Calibri"/>
              </a:rPr>
              <a:t>O que é ETP?</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br>
              <a:rPr lang="pt-BR" sz="1400" b="0" i="0" u="none" strike="noStrike" cap="none">
                <a:solidFill>
                  <a:srgbClr val="000000"/>
                </a:solidFill>
                <a:latin typeface="Arial"/>
                <a:ea typeface="Arial"/>
                <a:cs typeface="Arial"/>
                <a:sym typeface="Arial"/>
              </a:rPr>
            </a:br>
            <a:r>
              <a:rPr lang="pt-BR" sz="1400" b="0" i="0" u="none" strike="noStrike" cap="none">
                <a:solidFill>
                  <a:srgbClr val="000000"/>
                </a:solidFill>
                <a:latin typeface="Calibri"/>
                <a:ea typeface="Calibri"/>
                <a:cs typeface="Calibri"/>
                <a:sym typeface="Calibri"/>
              </a:rPr>
              <a:t>Documento constitutivo da primeira etapa do planejamento de uma contratação que caracteriza o interesse público envolvido e a sua melhor solução e </a:t>
            </a:r>
            <a:r>
              <a:rPr lang="pt-BR" sz="1400" b="1" i="0" u="none" strike="noStrike" cap="none">
                <a:solidFill>
                  <a:srgbClr val="FF0000"/>
                </a:solidFill>
                <a:latin typeface="Calibri"/>
                <a:ea typeface="Calibri"/>
                <a:cs typeface="Calibri"/>
                <a:sym typeface="Calibri"/>
              </a:rPr>
              <a:t>dá base </a:t>
            </a:r>
            <a:r>
              <a:rPr lang="pt-BR" sz="1400" b="1" i="0" u="none" strike="noStrike" cap="none">
                <a:solidFill>
                  <a:srgbClr val="000000"/>
                </a:solidFill>
                <a:latin typeface="Calibri"/>
                <a:ea typeface="Calibri"/>
                <a:cs typeface="Calibri"/>
                <a:sym typeface="Calibri"/>
              </a:rPr>
              <a:t>ao anteprojeto, ao termo de referência ou ao projeto básico</a:t>
            </a:r>
            <a:r>
              <a:rPr lang="pt-BR" sz="1400" b="0" i="0" u="none" strike="noStrike" cap="none">
                <a:solidFill>
                  <a:srgbClr val="000000"/>
                </a:solidFill>
                <a:latin typeface="Calibri"/>
                <a:ea typeface="Calibri"/>
                <a:cs typeface="Calibri"/>
                <a:sym typeface="Calibri"/>
              </a:rPr>
              <a:t> a serem elaborados caso se conclua pela viabilidade da contratação;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731618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202">
          <a:extLst>
            <a:ext uri="{FF2B5EF4-FFF2-40B4-BE49-F238E27FC236}">
              <a16:creationId xmlns:a16="http://schemas.microsoft.com/office/drawing/2014/main" id="{9B606B62-F664-75FE-C62A-4230ACDCDDE8}"/>
            </a:ext>
          </a:extLst>
        </p:cNvPr>
        <p:cNvGrpSpPr/>
        <p:nvPr/>
      </p:nvGrpSpPr>
      <p:grpSpPr>
        <a:xfrm>
          <a:off x="0" y="0"/>
          <a:ext cx="0" cy="0"/>
          <a:chOff x="0" y="0"/>
          <a:chExt cx="0" cy="0"/>
        </a:xfrm>
      </p:grpSpPr>
      <p:pic>
        <p:nvPicPr>
          <p:cNvPr id="203" name="Google Shape;203;p23">
            <a:extLst>
              <a:ext uri="{FF2B5EF4-FFF2-40B4-BE49-F238E27FC236}">
                <a16:creationId xmlns:a16="http://schemas.microsoft.com/office/drawing/2014/main" id="{E8DCB5E1-C988-02B8-0D95-107017C15140}"/>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04" name="Google Shape;204;p23">
            <a:extLst>
              <a:ext uri="{FF2B5EF4-FFF2-40B4-BE49-F238E27FC236}">
                <a16:creationId xmlns:a16="http://schemas.microsoft.com/office/drawing/2014/main" id="{040F50E0-69F1-145B-8D6B-4B0BD06F0B13}"/>
              </a:ext>
            </a:extLst>
          </p:cNvPr>
          <p:cNvSpPr/>
          <p:nvPr/>
        </p:nvSpPr>
        <p:spPr>
          <a:xfrm>
            <a:off x="2061028" y="315561"/>
            <a:ext cx="4572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1400" b="1" i="0" u="none" strike="noStrike" cap="none">
                <a:solidFill>
                  <a:srgbClr val="000000"/>
                </a:solidFill>
                <a:latin typeface="Calibri"/>
                <a:ea typeface="Calibri"/>
                <a:cs typeface="Calibri"/>
                <a:sym typeface="Calibri"/>
              </a:rPr>
              <a:t>HISTÓRICO DA UTILIZAÇÃO DE ETP NA ADMINISTRAÇÃO</a:t>
            </a:r>
            <a:endParaRPr sz="1400" b="1" i="0" u="none" strike="noStrike" cap="none">
              <a:solidFill>
                <a:srgbClr val="000000"/>
              </a:solidFill>
            </a:endParaRPr>
          </a:p>
          <a:p>
            <a:pPr marL="0" marR="0" lvl="0" indent="0" algn="l" rtl="0">
              <a:lnSpc>
                <a:spcPct val="100000"/>
              </a:lnSpc>
              <a:spcBef>
                <a:spcPts val="0"/>
              </a:spcBef>
              <a:spcAft>
                <a:spcPts val="0"/>
              </a:spcAft>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05" name="Google Shape;205;p23">
            <a:extLst>
              <a:ext uri="{FF2B5EF4-FFF2-40B4-BE49-F238E27FC236}">
                <a16:creationId xmlns:a16="http://schemas.microsoft.com/office/drawing/2014/main" id="{81D8B137-E295-2924-8805-FEDCD3316F05}"/>
              </a:ext>
            </a:extLst>
          </p:cNvPr>
          <p:cNvSpPr/>
          <p:nvPr/>
        </p:nvSpPr>
        <p:spPr>
          <a:xfrm>
            <a:off x="0" y="684893"/>
            <a:ext cx="8694057" cy="40370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1400" b="0" i="0" u="none" strike="noStrike" cap="none">
                <a:solidFill>
                  <a:srgbClr val="000000"/>
                </a:solidFill>
                <a:latin typeface="Calibri"/>
                <a:ea typeface="Calibri"/>
                <a:cs typeface="Calibri"/>
                <a:sym typeface="Calibri"/>
              </a:rPr>
              <a:t>A expressão “Estudos Técnicos Preliminares” (ETP) surgiu na Lei nº 8.666/1993, e de forma tímida, restou presente a expressão, mas sem que houvesse uma norma secundária procedimental que detalhasse o ETP.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pt-BR" sz="1400" b="0" i="0" u="none" strike="noStrike" cap="none">
                <a:solidFill>
                  <a:srgbClr val="000000"/>
                </a:solidFill>
                <a:latin typeface="Arial"/>
                <a:ea typeface="Arial"/>
                <a:cs typeface="Arial"/>
                <a:sym typeface="Arial"/>
              </a:rPr>
            </a:br>
            <a:r>
              <a:rPr lang="pt-BR" sz="1400" b="0" i="0" u="none" strike="noStrike" cap="none">
                <a:solidFill>
                  <a:srgbClr val="000000"/>
                </a:solidFill>
                <a:latin typeface="Calibri"/>
                <a:ea typeface="Calibri"/>
                <a:cs typeface="Calibri"/>
                <a:sym typeface="Calibri"/>
              </a:rPr>
              <a:t>Ao longo dos anos, o Tribunal de Contas da União se manifestou reiteradas vezes sobre o dever da Administração de realizar estudos técnicos para demonstrar a viabilidade da contratação, visando preencher a lacuna normativa.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pt-BR" sz="1400" b="0" i="0" u="none" strike="noStrike" cap="none">
                <a:solidFill>
                  <a:srgbClr val="000000"/>
                </a:solidFill>
                <a:latin typeface="Arial"/>
                <a:ea typeface="Arial"/>
                <a:cs typeface="Arial"/>
                <a:sym typeface="Arial"/>
              </a:rPr>
            </a:br>
            <a:r>
              <a:rPr lang="pt-BR" sz="1400" b="0" i="0" u="none" strike="noStrike" cap="none">
                <a:solidFill>
                  <a:srgbClr val="000000"/>
                </a:solidFill>
                <a:latin typeface="Calibri"/>
                <a:ea typeface="Calibri"/>
                <a:cs typeface="Calibri"/>
                <a:sym typeface="Calibri"/>
              </a:rPr>
              <a:t>Instrução Normativa – SLTI/MPOG nº 04/2008, 15 anos após a entrada em vigor da Lei nº 8.666/1993, surgiu a menção a um documento denominado “Análise de Viabilidade da Contratação”.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pt-BR" sz="1400" b="0" i="0" u="none" strike="noStrike" cap="none">
                <a:solidFill>
                  <a:srgbClr val="000000"/>
                </a:solidFill>
                <a:latin typeface="Arial"/>
                <a:ea typeface="Arial"/>
                <a:cs typeface="Arial"/>
                <a:sym typeface="Arial"/>
              </a:rPr>
            </a:br>
            <a:r>
              <a:rPr lang="pt-BR" sz="1400" b="0" i="0" u="none" strike="noStrike" cap="none">
                <a:solidFill>
                  <a:srgbClr val="000000"/>
                </a:solidFill>
                <a:latin typeface="Calibri"/>
                <a:ea typeface="Calibri"/>
                <a:cs typeface="Calibri"/>
                <a:sym typeface="Calibri"/>
              </a:rPr>
              <a:t>Esta norma restou sucedida pela Instrução Normativa – SLTI/MPOG nº 04/2010, mas apenas na IN – SLTI/MPOG nº 04/2014 figurou pela primeira vez a expressão “Estudo Técnico Preliminar”. Posteriormente, na IN – SEGES/MPOG nº 05/2017,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1100"/>
              </a:spcBef>
              <a:spcAft>
                <a:spcPts val="0"/>
              </a:spcAft>
              <a:buNone/>
            </a:pPr>
            <a:r>
              <a:rPr lang="pt-BR" sz="14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LEI Nº 12.462, DE 4 DE AGOSTO DE 2011.</a:t>
            </a:r>
            <a:r>
              <a:rPr lang="pt-BR" sz="1400" b="0" i="0" u="none" strike="noStrike" cap="none">
                <a:solidFill>
                  <a:srgbClr val="000000"/>
                </a:solidFill>
                <a:latin typeface="Calibri"/>
                <a:ea typeface="Calibri"/>
                <a:cs typeface="Calibri"/>
                <a:sym typeface="Calibri"/>
              </a:rPr>
              <a:t> Lei Regime Diferenciado de Contratação - RDC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100"/>
              </a:spcBef>
              <a:spcAft>
                <a:spcPts val="0"/>
              </a:spcAft>
              <a:buNone/>
            </a:pPr>
            <a:r>
              <a:rPr lang="pt-BR" sz="1400" b="0" i="0" u="none" strike="noStrike" cap="none">
                <a:solidFill>
                  <a:srgbClr val="000000"/>
                </a:solidFill>
                <a:latin typeface="Calibri"/>
                <a:ea typeface="Calibri"/>
                <a:cs typeface="Calibri"/>
                <a:sym typeface="Calibri"/>
              </a:rPr>
              <a:t>Mas, a consolidação de uma norma secundária procedimental para o ETP veio apenas com a IN – SEGES/ME nº 40/2020, e se solidificou com a Lei nº 14.133/2021 e a IN – SEGES/ME nº 58/2022.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6070615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0712FE80-1563-1F52-DB1C-3855FE168852}"/>
            </a:ext>
          </a:extLst>
        </p:cNvPr>
        <p:cNvGrpSpPr/>
        <p:nvPr/>
      </p:nvGrpSpPr>
      <p:grpSpPr>
        <a:xfrm>
          <a:off x="0" y="0"/>
          <a:ext cx="0" cy="0"/>
          <a:chOff x="0" y="0"/>
          <a:chExt cx="0" cy="0"/>
        </a:xfrm>
      </p:grpSpPr>
      <p:pic>
        <p:nvPicPr>
          <p:cNvPr id="210" name="Google Shape;210;p24">
            <a:extLst>
              <a:ext uri="{FF2B5EF4-FFF2-40B4-BE49-F238E27FC236}">
                <a16:creationId xmlns:a16="http://schemas.microsoft.com/office/drawing/2014/main" id="{E43370A7-8CA8-9B34-0373-59BF032849FB}"/>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11" name="Google Shape;211;p24">
            <a:extLst>
              <a:ext uri="{FF2B5EF4-FFF2-40B4-BE49-F238E27FC236}">
                <a16:creationId xmlns:a16="http://schemas.microsoft.com/office/drawing/2014/main" id="{CA6E9C72-038A-2FBE-2A0B-91E3544E4E5B}"/>
              </a:ext>
            </a:extLst>
          </p:cNvPr>
          <p:cNvSpPr/>
          <p:nvPr/>
        </p:nvSpPr>
        <p:spPr>
          <a:xfrm>
            <a:off x="2140857" y="242990"/>
            <a:ext cx="4572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000" b="1" i="0" u="none" strike="noStrike" cap="small">
                <a:solidFill>
                  <a:srgbClr val="000000"/>
                </a:solidFill>
                <a:latin typeface="Calibri"/>
                <a:ea typeface="Calibri"/>
                <a:cs typeface="Calibri"/>
                <a:sym typeface="Calibri"/>
              </a:rPr>
              <a:t>Instrução Normativa Federal nº 058/2022</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12" name="Google Shape;212;p24">
            <a:extLst>
              <a:ext uri="{FF2B5EF4-FFF2-40B4-BE49-F238E27FC236}">
                <a16:creationId xmlns:a16="http://schemas.microsoft.com/office/drawing/2014/main" id="{76CE8631-3C06-BBFC-62EF-0C0F3C65282B}"/>
              </a:ext>
            </a:extLst>
          </p:cNvPr>
          <p:cNvSpPr/>
          <p:nvPr/>
        </p:nvSpPr>
        <p:spPr>
          <a:xfrm>
            <a:off x="1233714" y="931868"/>
            <a:ext cx="6850800" cy="1385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BR" sz="1400" b="0" i="0" u="none" strike="noStrike" cap="none">
                <a:solidFill>
                  <a:srgbClr val="000000"/>
                </a:solidFill>
                <a:latin typeface="Calibri"/>
                <a:ea typeface="Calibri"/>
                <a:cs typeface="Calibri"/>
                <a:sym typeface="Calibri"/>
              </a:rPr>
              <a:t>Dispõe sobre a elaboração dos Estudos Técnicos Preliminares - ETP, para a aquisição de bens e a contratação de serviços e obras, no âmbito da administração pública federal direta, autárquica e fundacional, e sobre o Sistema ETP digital.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pt-BR" sz="1400" b="0" i="0" u="none" strike="noStrike" cap="none">
                <a:solidFill>
                  <a:srgbClr val="000000"/>
                </a:solidFill>
                <a:latin typeface="Arial"/>
                <a:ea typeface="Arial"/>
                <a:cs typeface="Arial"/>
                <a:sym typeface="Arial"/>
              </a:rPr>
            </a:b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2152826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98343B1F-C3FA-D747-E532-416208A81D31}"/>
            </a:ext>
          </a:extLst>
        </p:cNvPr>
        <p:cNvGrpSpPr/>
        <p:nvPr/>
      </p:nvGrpSpPr>
      <p:grpSpPr>
        <a:xfrm>
          <a:off x="0" y="0"/>
          <a:ext cx="0" cy="0"/>
          <a:chOff x="0" y="0"/>
          <a:chExt cx="0" cy="0"/>
        </a:xfrm>
      </p:grpSpPr>
      <p:pic>
        <p:nvPicPr>
          <p:cNvPr id="217" name="Google Shape;217;p25">
            <a:extLst>
              <a:ext uri="{FF2B5EF4-FFF2-40B4-BE49-F238E27FC236}">
                <a16:creationId xmlns:a16="http://schemas.microsoft.com/office/drawing/2014/main" id="{CD600FFB-BD77-F660-C45A-F661395F95DE}"/>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18" name="Google Shape;218;p25">
            <a:extLst>
              <a:ext uri="{FF2B5EF4-FFF2-40B4-BE49-F238E27FC236}">
                <a16:creationId xmlns:a16="http://schemas.microsoft.com/office/drawing/2014/main" id="{4EF9772D-642F-FA1F-5B7C-EA29C8701382}"/>
              </a:ext>
            </a:extLst>
          </p:cNvPr>
          <p:cNvSpPr/>
          <p:nvPr/>
        </p:nvSpPr>
        <p:spPr>
          <a:xfrm>
            <a:off x="2285995" y="301047"/>
            <a:ext cx="4572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000" b="1" i="0" u="none" strike="noStrike" cap="small">
                <a:solidFill>
                  <a:srgbClr val="000000"/>
                </a:solidFill>
                <a:latin typeface="Calibri"/>
                <a:ea typeface="Calibri"/>
                <a:cs typeface="Calibri"/>
                <a:sym typeface="Calibri"/>
              </a:rPr>
              <a:t>Objeto e âmbito da aplicação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19" name="Google Shape;219;p25">
            <a:extLst>
              <a:ext uri="{FF2B5EF4-FFF2-40B4-BE49-F238E27FC236}">
                <a16:creationId xmlns:a16="http://schemas.microsoft.com/office/drawing/2014/main" id="{B3452E8C-523C-3A85-991C-9CAEA98695F3}"/>
              </a:ext>
            </a:extLst>
          </p:cNvPr>
          <p:cNvSpPr/>
          <p:nvPr/>
        </p:nvSpPr>
        <p:spPr>
          <a:xfrm>
            <a:off x="1455052" y="628212"/>
            <a:ext cx="6233886" cy="43781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BR" sz="1400" b="0" i="0" u="none" strike="noStrike" cap="none">
                <a:solidFill>
                  <a:srgbClr val="000000"/>
                </a:solidFill>
                <a:latin typeface="Calibri"/>
                <a:ea typeface="Calibri"/>
                <a:cs typeface="Calibri"/>
                <a:sym typeface="Calibri"/>
              </a:rPr>
              <a:t>IN 58/2022:</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br>
              <a:rPr lang="pt-BR" sz="1400" b="0" i="0" u="none" strike="noStrike" cap="none">
                <a:solidFill>
                  <a:srgbClr val="000000"/>
                </a:solidFill>
                <a:latin typeface="Arial"/>
                <a:ea typeface="Arial"/>
                <a:cs typeface="Arial"/>
                <a:sym typeface="Arial"/>
              </a:rPr>
            </a:br>
            <a:r>
              <a:rPr lang="pt-BR" sz="1400" b="0" i="0" u="none" strike="noStrike" cap="none">
                <a:solidFill>
                  <a:srgbClr val="000000"/>
                </a:solidFill>
                <a:latin typeface="Calibri"/>
                <a:ea typeface="Calibri"/>
                <a:cs typeface="Calibri"/>
                <a:sym typeface="Calibri"/>
              </a:rPr>
              <a:t>Dispõe sobre a elaboração dos Estudos Técnicos Preliminares - ETP, para a aquisição de bens e a contratação de serviços e obras, no âmbito da administração pública federal direta, autárquica e fundacional, e sobre o Sistema ETP digital.</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br>
              <a:rPr lang="pt-BR" sz="1400" b="0" i="0" u="none" strike="noStrike" cap="none">
                <a:solidFill>
                  <a:srgbClr val="000000"/>
                </a:solidFill>
                <a:latin typeface="Arial"/>
                <a:ea typeface="Arial"/>
                <a:cs typeface="Arial"/>
                <a:sym typeface="Arial"/>
              </a:rPr>
            </a:br>
            <a:r>
              <a:rPr lang="pt-BR" sz="1400" b="0" i="0" u="none" strike="noStrike" cap="none">
                <a:solidFill>
                  <a:srgbClr val="000000"/>
                </a:solidFill>
                <a:latin typeface="Calibri"/>
                <a:ea typeface="Calibri"/>
                <a:cs typeface="Calibri"/>
                <a:sym typeface="Calibri"/>
              </a:rPr>
              <a:t>1 O Art. 1º Esta Instrução Normativa dispõe sobre a elaboração dos Estudos Técnicos Preliminares - ETP, para a aquisição de bens e a contratação de serviços e obras, no âmbito da administração pública federal direta, autárquica e fundacional, e sobre o Sistema ETP digital.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pt-BR" sz="1400" b="0" i="0" u="none" strike="noStrike" cap="none">
                <a:solidFill>
                  <a:srgbClr val="000000"/>
                </a:solidFill>
                <a:latin typeface="Arial"/>
                <a:ea typeface="Arial"/>
                <a:cs typeface="Arial"/>
                <a:sym typeface="Arial"/>
              </a:rPr>
            </a:br>
            <a:r>
              <a:rPr lang="pt-BR" sz="1400" b="0" i="0" u="none" strike="noStrike" cap="none">
                <a:solidFill>
                  <a:srgbClr val="000000"/>
                </a:solidFill>
                <a:latin typeface="Calibri"/>
                <a:ea typeface="Calibri"/>
                <a:cs typeface="Calibri"/>
                <a:sym typeface="Calibri"/>
              </a:rPr>
              <a:t>Art. 2º Os órgãos e entidades da administração pública estadual, distrital ou municipal, direta ou indireta, quando executarem recursos da União decorrentes de transferências voluntárias, deverão observar as regras e os procedimentos de que dispõe esta Instrução Normativa.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500"/>
              </a:spcBef>
              <a:spcAft>
                <a:spcPts val="0"/>
              </a:spcAft>
              <a:buNone/>
            </a:pPr>
            <a:br>
              <a:rPr lang="pt-BR" sz="1400" b="0" i="0" u="none" strike="noStrike" cap="none">
                <a:solidFill>
                  <a:srgbClr val="000000"/>
                </a:solidFill>
                <a:latin typeface="Arial"/>
                <a:ea typeface="Arial"/>
                <a:cs typeface="Arial"/>
                <a:sym typeface="Arial"/>
              </a:rPr>
            </a:br>
            <a:br>
              <a:rPr lang="pt-BR" sz="1400" b="0" i="0" u="none" strike="noStrike" cap="none">
                <a:solidFill>
                  <a:srgbClr val="000000"/>
                </a:solidFill>
                <a:latin typeface="Arial"/>
                <a:ea typeface="Arial"/>
                <a:cs typeface="Arial"/>
                <a:sym typeface="Arial"/>
              </a:rPr>
            </a:b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5426406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F81D4D6C-8A38-1072-817F-2D5200071CD5}"/>
            </a:ext>
          </a:extLst>
        </p:cNvPr>
        <p:cNvGrpSpPr/>
        <p:nvPr/>
      </p:nvGrpSpPr>
      <p:grpSpPr>
        <a:xfrm>
          <a:off x="0" y="0"/>
          <a:ext cx="0" cy="0"/>
          <a:chOff x="0" y="0"/>
          <a:chExt cx="0" cy="0"/>
        </a:xfrm>
      </p:grpSpPr>
      <p:pic>
        <p:nvPicPr>
          <p:cNvPr id="224" name="Google Shape;224;p26">
            <a:extLst>
              <a:ext uri="{FF2B5EF4-FFF2-40B4-BE49-F238E27FC236}">
                <a16:creationId xmlns:a16="http://schemas.microsoft.com/office/drawing/2014/main" id="{63E019CD-3788-0B68-A49B-017C5B842410}"/>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25" name="Google Shape;225;p26">
            <a:extLst>
              <a:ext uri="{FF2B5EF4-FFF2-40B4-BE49-F238E27FC236}">
                <a16:creationId xmlns:a16="http://schemas.microsoft.com/office/drawing/2014/main" id="{AF29ADD0-C1E5-0A2A-F836-C13DD1BC4732}"/>
              </a:ext>
            </a:extLst>
          </p:cNvPr>
          <p:cNvSpPr/>
          <p:nvPr/>
        </p:nvSpPr>
        <p:spPr>
          <a:xfrm>
            <a:off x="2285995" y="257504"/>
            <a:ext cx="4572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000" b="1" i="0" u="none" strike="noStrike" cap="small">
                <a:solidFill>
                  <a:srgbClr val="000000"/>
                </a:solidFill>
                <a:latin typeface="Calibri"/>
                <a:ea typeface="Calibri"/>
                <a:cs typeface="Calibri"/>
                <a:sym typeface="Calibri"/>
              </a:rPr>
              <a:t>Objetivos do ETP</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26" name="Google Shape;226;p26">
            <a:extLst>
              <a:ext uri="{FF2B5EF4-FFF2-40B4-BE49-F238E27FC236}">
                <a16:creationId xmlns:a16="http://schemas.microsoft.com/office/drawing/2014/main" id="{08A6AB90-0C25-0D57-4FED-E3295D351229}"/>
              </a:ext>
            </a:extLst>
          </p:cNvPr>
          <p:cNvSpPr/>
          <p:nvPr/>
        </p:nvSpPr>
        <p:spPr>
          <a:xfrm>
            <a:off x="957943" y="802035"/>
            <a:ext cx="7112000" cy="24622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BR" sz="1400" b="0" i="0" u="none" strike="noStrike" cap="none">
                <a:solidFill>
                  <a:srgbClr val="000000"/>
                </a:solidFill>
                <a:latin typeface="Calibri"/>
                <a:ea typeface="Calibri"/>
                <a:cs typeface="Calibri"/>
                <a:sym typeface="Calibri"/>
              </a:rPr>
              <a:t>1 O Estudo Técnico Preliminar tem por objetivo </a:t>
            </a:r>
            <a:r>
              <a:rPr lang="pt-BR" sz="1400" b="1" i="0" u="sng" strike="noStrike" cap="none">
                <a:solidFill>
                  <a:srgbClr val="000000"/>
                </a:solidFill>
                <a:latin typeface="Calibri"/>
                <a:ea typeface="Calibri"/>
                <a:cs typeface="Calibri"/>
                <a:sym typeface="Calibri"/>
              </a:rPr>
              <a:t>identificar e analisar os cenários para o atendimento da demanda</a:t>
            </a:r>
            <a:r>
              <a:rPr lang="pt-BR" sz="1400" b="0" i="0" u="none" strike="noStrike" cap="none">
                <a:solidFill>
                  <a:srgbClr val="000000"/>
                </a:solidFill>
                <a:latin typeface="Calibri"/>
                <a:ea typeface="Calibri"/>
                <a:cs typeface="Calibri"/>
                <a:sym typeface="Calibri"/>
              </a:rPr>
              <a:t> que consta no Documento de Oficialização da Demanda, bem como demonstrar a viabilidade técnica e econômica das soluções identificadas, fornecendo as informações necessárias para subsidiar o respectivo processo de contratação.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br>
              <a:rPr lang="pt-BR" sz="1400" b="0" i="0" u="none" strike="noStrike" cap="none">
                <a:solidFill>
                  <a:srgbClr val="000000"/>
                </a:solidFill>
                <a:latin typeface="Arial"/>
                <a:ea typeface="Arial"/>
                <a:cs typeface="Arial"/>
                <a:sym typeface="Arial"/>
              </a:rPr>
            </a:br>
            <a:r>
              <a:rPr lang="pt-BR" sz="1400" b="0" i="0" u="none" strike="noStrike" cap="none">
                <a:solidFill>
                  <a:srgbClr val="000000"/>
                </a:solidFill>
                <a:latin typeface="Calibri"/>
                <a:ea typeface="Calibri"/>
                <a:cs typeface="Calibri"/>
                <a:sym typeface="Calibri"/>
              </a:rPr>
              <a:t>2. Estudo Técnico Preliminar (ETP) é o documento que integra a fase de planejamento das contratações públicas e tem o objetivo de demonstrar a real necessidade da contratação, analisar a viabilidade técnica de implementá-la, bem como instruir o arcabouço básico para a elaboração do Termo de Referência ou Projeto Básico.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9175349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CF80498E-6A61-3B71-1C22-C52CE8774BC8}"/>
            </a:ext>
          </a:extLst>
        </p:cNvPr>
        <p:cNvGrpSpPr/>
        <p:nvPr/>
      </p:nvGrpSpPr>
      <p:grpSpPr>
        <a:xfrm>
          <a:off x="0" y="0"/>
          <a:ext cx="0" cy="0"/>
          <a:chOff x="0" y="0"/>
          <a:chExt cx="0" cy="0"/>
        </a:xfrm>
      </p:grpSpPr>
      <p:pic>
        <p:nvPicPr>
          <p:cNvPr id="231" name="Google Shape;231;p27">
            <a:extLst>
              <a:ext uri="{FF2B5EF4-FFF2-40B4-BE49-F238E27FC236}">
                <a16:creationId xmlns:a16="http://schemas.microsoft.com/office/drawing/2014/main" id="{9E083496-46D4-08EF-63AE-64C84FC33DE2}"/>
              </a:ext>
            </a:extLst>
          </p:cNvPr>
          <p:cNvPicPr preferRelativeResize="0"/>
          <p:nvPr/>
        </p:nvPicPr>
        <p:blipFill rotWithShape="1">
          <a:blip r:embed="rId3">
            <a:alphaModFix/>
          </a:blip>
          <a:srcRect/>
          <a:stretch/>
        </p:blipFill>
        <p:spPr>
          <a:xfrm>
            <a:off x="0" y="76200"/>
            <a:ext cx="9143990" cy="5143500"/>
          </a:xfrm>
          <a:prstGeom prst="rect">
            <a:avLst/>
          </a:prstGeom>
          <a:noFill/>
          <a:ln>
            <a:noFill/>
          </a:ln>
        </p:spPr>
      </p:pic>
      <p:sp>
        <p:nvSpPr>
          <p:cNvPr id="232" name="Google Shape;232;p27">
            <a:extLst>
              <a:ext uri="{FF2B5EF4-FFF2-40B4-BE49-F238E27FC236}">
                <a16:creationId xmlns:a16="http://schemas.microsoft.com/office/drawing/2014/main" id="{9309EAE3-C726-CB76-5BA7-C008DED81B5E}"/>
              </a:ext>
            </a:extLst>
          </p:cNvPr>
          <p:cNvSpPr/>
          <p:nvPr/>
        </p:nvSpPr>
        <p:spPr>
          <a:xfrm>
            <a:off x="2285995" y="199446"/>
            <a:ext cx="457200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000" b="1" i="0" u="none" strike="noStrike" cap="small">
                <a:solidFill>
                  <a:srgbClr val="000000"/>
                </a:solidFill>
                <a:latin typeface="Calibri"/>
                <a:ea typeface="Calibri"/>
                <a:cs typeface="Calibri"/>
                <a:sym typeface="Calibri"/>
              </a:rPr>
              <a:t>Finalidades do ETP</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pt-BR" sz="1600" b="0" i="0" u="none" strike="noStrike" cap="none">
                <a:solidFill>
                  <a:srgbClr val="000000"/>
                </a:solidFill>
                <a:latin typeface="Arial"/>
                <a:ea typeface="Arial"/>
                <a:cs typeface="Arial"/>
                <a:sym typeface="Arial"/>
              </a:rPr>
            </a:br>
            <a:endParaRPr sz="1600" b="0" i="0" u="none" strike="noStrike" cap="none">
              <a:solidFill>
                <a:srgbClr val="000000"/>
              </a:solidFill>
              <a:latin typeface="Arial"/>
              <a:ea typeface="Arial"/>
              <a:cs typeface="Arial"/>
              <a:sym typeface="Arial"/>
            </a:endParaRPr>
          </a:p>
        </p:txBody>
      </p:sp>
      <p:sp>
        <p:nvSpPr>
          <p:cNvPr id="233" name="Google Shape;233;p27">
            <a:extLst>
              <a:ext uri="{FF2B5EF4-FFF2-40B4-BE49-F238E27FC236}">
                <a16:creationId xmlns:a16="http://schemas.microsoft.com/office/drawing/2014/main" id="{8DAF313C-5614-C2A4-0C8B-0A0FCCC4F9C0}"/>
              </a:ext>
            </a:extLst>
          </p:cNvPr>
          <p:cNvSpPr/>
          <p:nvPr/>
        </p:nvSpPr>
        <p:spPr>
          <a:xfrm>
            <a:off x="653144" y="614944"/>
            <a:ext cx="7097486" cy="40729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BR" sz="1400" b="0" i="0" u="none" strike="noStrike" cap="none">
                <a:solidFill>
                  <a:srgbClr val="000000"/>
                </a:solidFill>
                <a:latin typeface="Calibri"/>
                <a:ea typeface="Calibri"/>
                <a:cs typeface="Calibri"/>
                <a:sym typeface="Calibri"/>
              </a:rPr>
              <a:t>Esclarecer as condições da contratação em termos de necessidades, requisitos, alternativas, escolhas, resultados pretendidos e demais características que demonstrem a viabilidade técnica e econômica da contratação, é importante que se façam as seguintes pesquisas em relação a demanda apresentada:</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AutoNum type="arabicPeriod"/>
            </a:pPr>
            <a:r>
              <a:rPr lang="pt-BR" sz="1400" b="0" i="0" u="none" strike="noStrike" cap="none">
                <a:solidFill>
                  <a:srgbClr val="000000"/>
                </a:solidFill>
                <a:latin typeface="Calibri"/>
                <a:ea typeface="Calibri"/>
                <a:cs typeface="Calibri"/>
                <a:sym typeface="Calibri"/>
              </a:rPr>
              <a:t>Verificação de apontamento da demanda no PCA</a:t>
            </a:r>
            <a:endParaRPr sz="900" b="0" i="0" u="none" strike="noStrike" cap="none">
              <a:solidFill>
                <a:srgbClr val="000000"/>
              </a:solidFill>
              <a:latin typeface="Calibri"/>
              <a:ea typeface="Calibri"/>
              <a:cs typeface="Calibri"/>
              <a:sym typeface="Calibri"/>
            </a:endParaRPr>
          </a:p>
          <a:p>
            <a:pPr marL="0" marR="0" lvl="0" indent="-88900" algn="l" rtl="0">
              <a:lnSpc>
                <a:spcPct val="100000"/>
              </a:lnSpc>
              <a:spcBef>
                <a:spcPts val="0"/>
              </a:spcBef>
              <a:spcAft>
                <a:spcPts val="0"/>
              </a:spcAft>
              <a:buClr>
                <a:srgbClr val="000000"/>
              </a:buClr>
              <a:buSzPts val="1400"/>
              <a:buFont typeface="Arial"/>
              <a:buAutoNum type="arabicPeriod"/>
            </a:pPr>
            <a:r>
              <a:rPr lang="pt-BR" sz="1400" b="0" i="0" u="none" strike="noStrike" cap="none">
                <a:solidFill>
                  <a:srgbClr val="000000"/>
                </a:solidFill>
                <a:latin typeface="Calibri"/>
                <a:ea typeface="Calibri"/>
                <a:cs typeface="Calibri"/>
                <a:sym typeface="Calibri"/>
              </a:rPr>
              <a:t>Análise da sua real necessidade e avaliação crítica dos quantitativos para composição da solução </a:t>
            </a:r>
            <a:endParaRPr sz="900" b="0" i="0" u="none" strike="noStrike" cap="none">
              <a:solidFill>
                <a:srgbClr val="000000"/>
              </a:solidFill>
              <a:latin typeface="Calibri"/>
              <a:ea typeface="Calibri"/>
              <a:cs typeface="Calibri"/>
              <a:sym typeface="Calibri"/>
            </a:endParaRPr>
          </a:p>
          <a:p>
            <a:pPr marL="0" marR="0" lvl="0" indent="-88900" algn="l" rtl="0">
              <a:lnSpc>
                <a:spcPct val="100000"/>
              </a:lnSpc>
              <a:spcBef>
                <a:spcPts val="0"/>
              </a:spcBef>
              <a:spcAft>
                <a:spcPts val="0"/>
              </a:spcAft>
              <a:buClr>
                <a:srgbClr val="000000"/>
              </a:buClr>
              <a:buSzPts val="1400"/>
              <a:buFont typeface="Arial"/>
              <a:buAutoNum type="arabicPeriod"/>
            </a:pPr>
            <a:r>
              <a:rPr lang="pt-BR" sz="1400" b="0" i="0" u="none" strike="noStrike" cap="none">
                <a:solidFill>
                  <a:srgbClr val="000000"/>
                </a:solidFill>
                <a:latin typeface="Calibri"/>
                <a:ea typeface="Calibri"/>
                <a:cs typeface="Calibri"/>
                <a:sym typeface="Calibri"/>
              </a:rPr>
              <a:t>Levantamento das alternativas disponíveis no mercado e suas peculiaridades</a:t>
            </a:r>
            <a:endParaRPr sz="900" b="0" i="0" u="none" strike="noStrike" cap="none">
              <a:solidFill>
                <a:srgbClr val="000000"/>
              </a:solidFill>
              <a:latin typeface="Calibri"/>
              <a:ea typeface="Calibri"/>
              <a:cs typeface="Calibri"/>
              <a:sym typeface="Calibri"/>
            </a:endParaRPr>
          </a:p>
          <a:p>
            <a:pPr marL="0" marR="0" lvl="0" indent="-88900" algn="l" rtl="0">
              <a:lnSpc>
                <a:spcPct val="100000"/>
              </a:lnSpc>
              <a:spcBef>
                <a:spcPts val="0"/>
              </a:spcBef>
              <a:spcAft>
                <a:spcPts val="0"/>
              </a:spcAft>
              <a:buClr>
                <a:srgbClr val="000000"/>
              </a:buClr>
              <a:buSzPts val="1400"/>
              <a:buFont typeface="Arial"/>
              <a:buAutoNum type="arabicPeriod"/>
            </a:pPr>
            <a:r>
              <a:rPr lang="pt-BR" sz="1400" b="0" i="0" u="none" strike="noStrike" cap="none">
                <a:solidFill>
                  <a:srgbClr val="000000"/>
                </a:solidFill>
                <a:latin typeface="Calibri"/>
                <a:ea typeface="Calibri"/>
                <a:cs typeface="Calibri"/>
                <a:sym typeface="Calibri"/>
              </a:rPr>
              <a:t>Adequação das soluções encontradas ao mercado como por exemplo os prazos de garantia, entrega e validade</a:t>
            </a:r>
            <a:endParaRPr sz="900" b="0" i="0" u="none" strike="noStrike" cap="none">
              <a:solidFill>
                <a:srgbClr val="000000"/>
              </a:solidFill>
              <a:latin typeface="Calibri"/>
              <a:ea typeface="Calibri"/>
              <a:cs typeface="Calibri"/>
              <a:sym typeface="Calibri"/>
            </a:endParaRPr>
          </a:p>
          <a:p>
            <a:pPr marL="0" marR="0" lvl="0" indent="-88900" algn="l" rtl="0">
              <a:lnSpc>
                <a:spcPct val="100000"/>
              </a:lnSpc>
              <a:spcBef>
                <a:spcPts val="0"/>
              </a:spcBef>
              <a:spcAft>
                <a:spcPts val="0"/>
              </a:spcAft>
              <a:buClr>
                <a:srgbClr val="000000"/>
              </a:buClr>
              <a:buSzPts val="1400"/>
              <a:buFont typeface="Arial"/>
              <a:buAutoNum type="arabicPeriod"/>
            </a:pPr>
            <a:r>
              <a:rPr lang="pt-BR" sz="1400" b="0" i="0" u="none" strike="noStrike" cap="none">
                <a:solidFill>
                  <a:srgbClr val="000000"/>
                </a:solidFill>
                <a:latin typeface="Calibri"/>
                <a:ea typeface="Calibri"/>
                <a:cs typeface="Calibri"/>
                <a:sym typeface="Calibri"/>
              </a:rPr>
              <a:t>Adequação às novas tecnologias – quais os modelos mais modernos e atuais que atendem a demanda</a:t>
            </a:r>
            <a:endParaRPr sz="900" b="0" i="0" u="none" strike="noStrike" cap="none">
              <a:solidFill>
                <a:srgbClr val="000000"/>
              </a:solidFill>
              <a:latin typeface="Calibri"/>
              <a:ea typeface="Calibri"/>
              <a:cs typeface="Calibri"/>
              <a:sym typeface="Calibri"/>
            </a:endParaRPr>
          </a:p>
          <a:p>
            <a:pPr marL="0" marR="0" lvl="0" indent="-88900" algn="l" rtl="0">
              <a:lnSpc>
                <a:spcPct val="100000"/>
              </a:lnSpc>
              <a:spcBef>
                <a:spcPts val="0"/>
              </a:spcBef>
              <a:spcAft>
                <a:spcPts val="0"/>
              </a:spcAft>
              <a:buClr>
                <a:srgbClr val="000000"/>
              </a:buClr>
              <a:buSzPts val="1400"/>
              <a:buFont typeface="Arial"/>
              <a:buAutoNum type="arabicPeriod"/>
            </a:pPr>
            <a:r>
              <a:rPr lang="pt-BR" sz="1400" b="0" i="0" u="none" strike="noStrike" cap="none">
                <a:solidFill>
                  <a:srgbClr val="000000"/>
                </a:solidFill>
                <a:latin typeface="Calibri"/>
                <a:ea typeface="Calibri"/>
                <a:cs typeface="Calibri"/>
                <a:sym typeface="Calibri"/>
              </a:rPr>
              <a:t>Padrões de sustentabilidade que devem ser observados (ambientais, sociais, econômicos, éticos)</a:t>
            </a:r>
            <a:endParaRPr sz="900" b="0" i="0" u="none" strike="noStrike" cap="none">
              <a:solidFill>
                <a:srgbClr val="000000"/>
              </a:solidFill>
              <a:latin typeface="Calibri"/>
              <a:ea typeface="Calibri"/>
              <a:cs typeface="Calibri"/>
              <a:sym typeface="Calibri"/>
            </a:endParaRPr>
          </a:p>
          <a:p>
            <a:pPr marL="0" marR="0" lvl="0" indent="-88900" algn="l" rtl="0">
              <a:lnSpc>
                <a:spcPct val="100000"/>
              </a:lnSpc>
              <a:spcBef>
                <a:spcPts val="0"/>
              </a:spcBef>
              <a:spcAft>
                <a:spcPts val="0"/>
              </a:spcAft>
              <a:buClr>
                <a:srgbClr val="000000"/>
              </a:buClr>
              <a:buSzPts val="1400"/>
              <a:buFont typeface="Arial"/>
              <a:buAutoNum type="arabicPeriod"/>
            </a:pPr>
            <a:r>
              <a:rPr lang="pt-BR" sz="1400" b="0" i="0" u="none" strike="noStrike" cap="none">
                <a:solidFill>
                  <a:srgbClr val="000000"/>
                </a:solidFill>
                <a:latin typeface="Calibri"/>
                <a:ea typeface="Calibri"/>
                <a:cs typeface="Calibri"/>
                <a:sym typeface="Calibri"/>
              </a:rPr>
              <a:t>Adequação a programação orçamentária, visto que pode-se por exemplo qualificar a solução  como custeio ou investimento.</a:t>
            </a: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800"/>
              </a:spcBef>
              <a:spcAft>
                <a:spcPts val="0"/>
              </a:spcAft>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3436574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16F1EC11-57A2-78FC-E6AA-2D333712E5E7}"/>
            </a:ext>
          </a:extLst>
        </p:cNvPr>
        <p:cNvGrpSpPr/>
        <p:nvPr/>
      </p:nvGrpSpPr>
      <p:grpSpPr>
        <a:xfrm>
          <a:off x="0" y="0"/>
          <a:ext cx="0" cy="0"/>
          <a:chOff x="0" y="0"/>
          <a:chExt cx="0" cy="0"/>
        </a:xfrm>
      </p:grpSpPr>
      <p:pic>
        <p:nvPicPr>
          <p:cNvPr id="238" name="Google Shape;238;p28">
            <a:extLst>
              <a:ext uri="{FF2B5EF4-FFF2-40B4-BE49-F238E27FC236}">
                <a16:creationId xmlns:a16="http://schemas.microsoft.com/office/drawing/2014/main" id="{0582B2E2-7C9F-4EC8-9AB7-E4CB6C8FAA61}"/>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pic>
        <p:nvPicPr>
          <p:cNvPr id="239" name="Google Shape;239;p28">
            <a:extLst>
              <a:ext uri="{FF2B5EF4-FFF2-40B4-BE49-F238E27FC236}">
                <a16:creationId xmlns:a16="http://schemas.microsoft.com/office/drawing/2014/main" id="{1E90890D-4879-34D5-2192-DF57C64C2141}"/>
              </a:ext>
            </a:extLst>
          </p:cNvPr>
          <p:cNvPicPr preferRelativeResize="0"/>
          <p:nvPr/>
        </p:nvPicPr>
        <p:blipFill rotWithShape="1">
          <a:blip r:embed="rId4">
            <a:alphaModFix/>
          </a:blip>
          <a:srcRect/>
          <a:stretch/>
        </p:blipFill>
        <p:spPr>
          <a:xfrm>
            <a:off x="1785257" y="217118"/>
            <a:ext cx="4709263" cy="4709263"/>
          </a:xfrm>
          <a:prstGeom prst="rect">
            <a:avLst/>
          </a:prstGeom>
          <a:noFill/>
          <a:ln>
            <a:noFill/>
          </a:ln>
        </p:spPr>
      </p:pic>
    </p:spTree>
    <p:extLst>
      <p:ext uri="{BB962C8B-B14F-4D97-AF65-F5344CB8AC3E}">
        <p14:creationId xmlns:p14="http://schemas.microsoft.com/office/powerpoint/2010/main" val="23750713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235BFA77-CB8F-E8DE-DF1A-203516638E65}"/>
            </a:ext>
          </a:extLst>
        </p:cNvPr>
        <p:cNvGrpSpPr/>
        <p:nvPr/>
      </p:nvGrpSpPr>
      <p:grpSpPr>
        <a:xfrm>
          <a:off x="0" y="0"/>
          <a:ext cx="0" cy="0"/>
          <a:chOff x="0" y="0"/>
          <a:chExt cx="0" cy="0"/>
        </a:xfrm>
      </p:grpSpPr>
      <p:pic>
        <p:nvPicPr>
          <p:cNvPr id="244" name="Google Shape;244;p29">
            <a:extLst>
              <a:ext uri="{FF2B5EF4-FFF2-40B4-BE49-F238E27FC236}">
                <a16:creationId xmlns:a16="http://schemas.microsoft.com/office/drawing/2014/main" id="{91B69E04-A00F-8B9B-2E16-0C5C4C82C8F2}"/>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45" name="Google Shape;245;p29">
            <a:extLst>
              <a:ext uri="{FF2B5EF4-FFF2-40B4-BE49-F238E27FC236}">
                <a16:creationId xmlns:a16="http://schemas.microsoft.com/office/drawing/2014/main" id="{55A44E71-146E-FBE3-1FE1-B57603945921}"/>
              </a:ext>
            </a:extLst>
          </p:cNvPr>
          <p:cNvSpPr txBox="1"/>
          <p:nvPr/>
        </p:nvSpPr>
        <p:spPr>
          <a:xfrm>
            <a:off x="-1441236" y="557316"/>
            <a:ext cx="1140180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BR" sz="2000" b="1" i="0" u="none" strike="noStrike" cap="small">
                <a:solidFill>
                  <a:schemeClr val="dk1"/>
                </a:solidFill>
                <a:latin typeface="Calibri"/>
                <a:ea typeface="Calibri"/>
                <a:cs typeface="Calibri"/>
                <a:sym typeface="Calibri"/>
              </a:rPr>
              <a:t>Incidência das Instruções Normativas Federais nº 05/2017 e 40/2020</a:t>
            </a:r>
            <a:endParaRPr sz="2000" b="0" i="0" u="none" strike="noStrike" cap="none">
              <a:solidFill>
                <a:srgbClr val="000000"/>
              </a:solidFill>
              <a:latin typeface="Arial"/>
              <a:ea typeface="Arial"/>
              <a:cs typeface="Arial"/>
              <a:sym typeface="Arial"/>
            </a:endParaRPr>
          </a:p>
        </p:txBody>
      </p:sp>
      <p:sp>
        <p:nvSpPr>
          <p:cNvPr id="246" name="Google Shape;246;p29">
            <a:extLst>
              <a:ext uri="{FF2B5EF4-FFF2-40B4-BE49-F238E27FC236}">
                <a16:creationId xmlns:a16="http://schemas.microsoft.com/office/drawing/2014/main" id="{BB2F3F3C-27E5-6AEB-FCAB-952C6F1DAFF8}"/>
              </a:ext>
            </a:extLst>
          </p:cNvPr>
          <p:cNvSpPr txBox="1"/>
          <p:nvPr/>
        </p:nvSpPr>
        <p:spPr>
          <a:xfrm>
            <a:off x="643475" y="1514700"/>
            <a:ext cx="7948982" cy="2663125"/>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000000"/>
              </a:buClr>
              <a:buSzPts val="1400"/>
              <a:buFont typeface="Arial"/>
              <a:buNone/>
            </a:pPr>
            <a:r>
              <a:rPr lang="pt-BR" sz="1400" b="0" i="0" u="none" strike="noStrike" cap="none">
                <a:solidFill>
                  <a:schemeClr val="dk1"/>
                </a:solidFill>
                <a:latin typeface="Calibri"/>
                <a:ea typeface="Calibri"/>
                <a:cs typeface="Calibri"/>
                <a:sym typeface="Calibri"/>
              </a:rPr>
              <a:t>Parágrafo único. Permanecem regidos pela Instrução Normativa nº 40, de 22 de maio de 2020, todos os procedimentos administrativos que forem autuados ou registrados sob a égide da Lei nº 8.666, de 21 de junho de 1993, da Lei nº 10.520, de 17 de junho de 2001, e da Lei nº 12.462, de 4 de agosto de 2011.</a:t>
            </a:r>
            <a:endParaRPr sz="1400" b="0" i="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chemeClr val="dk1"/>
              </a:buClr>
              <a:buSzPts val="1100"/>
              <a:buFont typeface="Arial"/>
              <a:buNone/>
            </a:pPr>
            <a:r>
              <a:rPr lang="pt-BR" sz="1400" b="0" i="0" u="none" strike="noStrike" cap="none">
                <a:solidFill>
                  <a:schemeClr val="dk1"/>
                </a:solidFill>
                <a:latin typeface="Calibri"/>
                <a:ea typeface="Calibri"/>
                <a:cs typeface="Calibri"/>
                <a:sym typeface="Calibri"/>
              </a:rPr>
              <a:t>Na sessão dos estudos técnicos preliminares da instrução normativa 05/2017 foram revogados os §§ 1 a 6, do art. 24, ficando somente a seguinte redação:</a:t>
            </a:r>
            <a:endParaRPr sz="1400" b="0" i="0" u="none" strike="noStrike" cap="none">
              <a:solidFill>
                <a:schemeClr val="dk1"/>
              </a:solidFill>
              <a:latin typeface="Calibri"/>
              <a:ea typeface="Calibri"/>
              <a:cs typeface="Calibri"/>
              <a:sym typeface="Calibri"/>
            </a:endParaRPr>
          </a:p>
          <a:p>
            <a:pPr marL="0" marR="0" lvl="0" indent="0" algn="l" rtl="0">
              <a:lnSpc>
                <a:spcPct val="107916"/>
              </a:lnSpc>
              <a:spcBef>
                <a:spcPts val="800"/>
              </a:spcBef>
              <a:spcAft>
                <a:spcPts val="0"/>
              </a:spcAft>
              <a:buClr>
                <a:schemeClr val="dk1"/>
              </a:buClr>
              <a:buSzPts val="1100"/>
              <a:buFont typeface="Arial"/>
              <a:buNone/>
            </a:pPr>
            <a:r>
              <a:rPr lang="pt-BR" sz="1400" b="0" i="0" u="none" strike="noStrike" cap="none">
                <a:solidFill>
                  <a:schemeClr val="dk1"/>
                </a:solidFill>
                <a:latin typeface="Calibri"/>
                <a:ea typeface="Calibri"/>
                <a:cs typeface="Calibri"/>
                <a:sym typeface="Calibri"/>
              </a:rPr>
              <a:t>Art. 24. Com base no documento que formaliza a demanda, a equipe de Planejamento da Contratação deve realizar os Estudos Preliminares, conforme estabelecido em ato do Secretário de Gestão da Secretaria Especial de Desburocratização, Gestão e Governo Digital do Ministério da Economia. (Redação dada pela Instrução Normativa nº 49, de 2020)</a:t>
            </a:r>
            <a:endParaRPr sz="1400" b="0" i="0" u="none" strike="noStrike" cap="none">
              <a:solidFill>
                <a:schemeClr val="dk1"/>
              </a:solidFill>
              <a:latin typeface="Calibri"/>
              <a:ea typeface="Calibri"/>
              <a:cs typeface="Calibri"/>
              <a:sym typeface="Calibri"/>
            </a:endParaRPr>
          </a:p>
          <a:p>
            <a:pPr marL="0" marR="0" lvl="0" indent="0" algn="just" rtl="0">
              <a:lnSpc>
                <a:spcPct val="90000"/>
              </a:lnSpc>
              <a:spcBef>
                <a:spcPts val="80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288816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EFA78775-7964-377A-AAB5-46F3EAA180C6}"/>
            </a:ext>
          </a:extLst>
        </p:cNvPr>
        <p:cNvGrpSpPr/>
        <p:nvPr/>
      </p:nvGrpSpPr>
      <p:grpSpPr>
        <a:xfrm>
          <a:off x="0" y="0"/>
          <a:ext cx="0" cy="0"/>
          <a:chOff x="0" y="0"/>
          <a:chExt cx="0" cy="0"/>
        </a:xfrm>
      </p:grpSpPr>
      <p:pic>
        <p:nvPicPr>
          <p:cNvPr id="251" name="Google Shape;251;p30">
            <a:extLst>
              <a:ext uri="{FF2B5EF4-FFF2-40B4-BE49-F238E27FC236}">
                <a16:creationId xmlns:a16="http://schemas.microsoft.com/office/drawing/2014/main" id="{8CEEC598-4386-4355-57C8-9305AB70518A}"/>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52" name="Google Shape;252;p30">
            <a:extLst>
              <a:ext uri="{FF2B5EF4-FFF2-40B4-BE49-F238E27FC236}">
                <a16:creationId xmlns:a16="http://schemas.microsoft.com/office/drawing/2014/main" id="{AD170D02-3FA8-A80D-D690-4DE526799B30}"/>
              </a:ext>
            </a:extLst>
          </p:cNvPr>
          <p:cNvSpPr txBox="1"/>
          <p:nvPr/>
        </p:nvSpPr>
        <p:spPr>
          <a:xfrm>
            <a:off x="-1353998" y="907672"/>
            <a:ext cx="11401778"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BR" sz="2000" b="0" i="0" u="none" strike="noStrike" cap="none">
                <a:solidFill>
                  <a:schemeClr val="dk1"/>
                </a:solidFill>
                <a:latin typeface="Calibri"/>
                <a:ea typeface="Calibri"/>
                <a:cs typeface="Calibri"/>
                <a:sym typeface="Calibri"/>
              </a:rPr>
              <a:t>Porque da necessidade de ETP ?</a:t>
            </a:r>
            <a:endParaRPr sz="2000" b="0" i="0" u="none" strike="noStrike" cap="none">
              <a:solidFill>
                <a:schemeClr val="dk1"/>
              </a:solidFill>
              <a:latin typeface="Calibri"/>
              <a:ea typeface="Calibri"/>
              <a:cs typeface="Calibri"/>
              <a:sym typeface="Calibri"/>
            </a:endParaRPr>
          </a:p>
        </p:txBody>
      </p:sp>
      <p:sp>
        <p:nvSpPr>
          <p:cNvPr id="253" name="Google Shape;253;p30">
            <a:extLst>
              <a:ext uri="{FF2B5EF4-FFF2-40B4-BE49-F238E27FC236}">
                <a16:creationId xmlns:a16="http://schemas.microsoft.com/office/drawing/2014/main" id="{1B2FED1C-5162-7DE8-A2A1-A081977E4070}"/>
              </a:ext>
            </a:extLst>
          </p:cNvPr>
          <p:cNvSpPr txBox="1"/>
          <p:nvPr/>
        </p:nvSpPr>
        <p:spPr>
          <a:xfrm>
            <a:off x="968288" y="1879273"/>
            <a:ext cx="7000056"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chemeClr val="dk1"/>
                </a:solidFill>
                <a:latin typeface="Calibri"/>
                <a:ea typeface="Calibri"/>
                <a:cs typeface="Calibri"/>
                <a:sym typeface="Calibri"/>
              </a:rPr>
              <a:t>- Verificação das alternativas, escolhas, soluções e resultados pretendidos e demais características da contratação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chemeClr val="dk1"/>
                </a:solidFill>
                <a:latin typeface="Calibri"/>
                <a:ea typeface="Calibri"/>
                <a:cs typeface="Calibri"/>
                <a:sym typeface="Calibri"/>
              </a:rPr>
              <a:t>- Dar base ao anteprojeto, ao termo de referência ou ao projeto básico, caso se conclua pela viabilidade da contratação.</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56599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4F6B8F62-0781-091A-459C-D175DB835272}"/>
            </a:ext>
          </a:extLst>
        </p:cNvPr>
        <p:cNvGrpSpPr/>
        <p:nvPr/>
      </p:nvGrpSpPr>
      <p:grpSpPr>
        <a:xfrm>
          <a:off x="0" y="0"/>
          <a:ext cx="0" cy="0"/>
          <a:chOff x="0" y="0"/>
          <a:chExt cx="0" cy="0"/>
        </a:xfrm>
      </p:grpSpPr>
      <p:pic>
        <p:nvPicPr>
          <p:cNvPr id="248" name="Google Shape;248;p18">
            <a:extLst>
              <a:ext uri="{FF2B5EF4-FFF2-40B4-BE49-F238E27FC236}">
                <a16:creationId xmlns:a16="http://schemas.microsoft.com/office/drawing/2014/main" id="{AF21584C-75C9-B7B9-DA25-5BAF82AFBD21}"/>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pic>
        <p:nvPicPr>
          <p:cNvPr id="249" name="Google Shape;249;p18" descr="planejamentoestrategico 01">
            <a:extLst>
              <a:ext uri="{FF2B5EF4-FFF2-40B4-BE49-F238E27FC236}">
                <a16:creationId xmlns:a16="http://schemas.microsoft.com/office/drawing/2014/main" id="{E007095E-AEDD-D0F3-F82D-93AC933CD9F0}"/>
              </a:ext>
            </a:extLst>
          </p:cNvPr>
          <p:cNvPicPr preferRelativeResize="0"/>
          <p:nvPr/>
        </p:nvPicPr>
        <p:blipFill rotWithShape="1">
          <a:blip r:embed="rId4">
            <a:alphaModFix/>
          </a:blip>
          <a:srcRect/>
          <a:stretch/>
        </p:blipFill>
        <p:spPr>
          <a:xfrm>
            <a:off x="1817232" y="30694"/>
            <a:ext cx="4911019" cy="4911019"/>
          </a:xfrm>
          <a:prstGeom prst="rect">
            <a:avLst/>
          </a:prstGeom>
          <a:noFill/>
          <a:ln>
            <a:noFill/>
          </a:ln>
        </p:spPr>
      </p:pic>
    </p:spTree>
    <p:extLst>
      <p:ext uri="{BB962C8B-B14F-4D97-AF65-F5344CB8AC3E}">
        <p14:creationId xmlns:p14="http://schemas.microsoft.com/office/powerpoint/2010/main" val="34374968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43"/>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342" name="Google Shape;342;p43"/>
          <p:cNvSpPr txBox="1"/>
          <p:nvPr/>
        </p:nvSpPr>
        <p:spPr>
          <a:xfrm>
            <a:off x="-417901" y="1016000"/>
            <a:ext cx="95619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0" i="0" u="none" strike="noStrike" cap="none">
                <a:solidFill>
                  <a:schemeClr val="dk1"/>
                </a:solidFill>
                <a:latin typeface="Calibri"/>
                <a:ea typeface="Calibri"/>
                <a:cs typeface="Calibri"/>
                <a:sym typeface="Calibri"/>
              </a:rPr>
              <a:t>ETP na Lei Licitatória 14.133/21 </a:t>
            </a:r>
            <a:endParaRPr sz="2000" b="0" i="0" u="none" strike="noStrike" cap="none">
              <a:solidFill>
                <a:srgbClr val="000000"/>
              </a:solidFill>
              <a:latin typeface="Arial"/>
              <a:ea typeface="Arial"/>
              <a:cs typeface="Arial"/>
              <a:sym typeface="Arial"/>
            </a:endParaRPr>
          </a:p>
        </p:txBody>
      </p:sp>
      <p:sp>
        <p:nvSpPr>
          <p:cNvPr id="343" name="Google Shape;343;p43"/>
          <p:cNvSpPr txBox="1"/>
          <p:nvPr/>
        </p:nvSpPr>
        <p:spPr>
          <a:xfrm>
            <a:off x="645375" y="1680750"/>
            <a:ext cx="7901100" cy="954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endParaRPr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pt-BR" b="0" i="0" u="none" strike="noStrike" cap="none">
                <a:solidFill>
                  <a:schemeClr val="dk1"/>
                </a:solidFill>
                <a:latin typeface="Calibri"/>
                <a:ea typeface="Calibri"/>
                <a:cs typeface="Calibri"/>
                <a:sym typeface="Calibri"/>
              </a:rPr>
              <a:t>Art. 18 (...) § 1º O estudo técnico preliminar a que se refere o inciso I do caput deste artigo </a:t>
            </a:r>
            <a:r>
              <a:rPr lang="pt-BR" b="1" i="0" u="none" strike="noStrike" cap="none">
                <a:solidFill>
                  <a:schemeClr val="dk1"/>
                </a:solidFill>
                <a:latin typeface="Calibri"/>
                <a:ea typeface="Calibri"/>
                <a:cs typeface="Calibri"/>
                <a:sym typeface="Calibri"/>
              </a:rPr>
              <a:t>deverá evidenciar o </a:t>
            </a:r>
            <a:r>
              <a:rPr lang="pt-BR" b="1" i="0" u="none" strike="noStrike" cap="none">
                <a:solidFill>
                  <a:srgbClr val="FF0000"/>
                </a:solidFill>
                <a:latin typeface="Calibri"/>
                <a:ea typeface="Calibri"/>
                <a:cs typeface="Calibri"/>
                <a:sym typeface="Calibri"/>
              </a:rPr>
              <a:t>problema a ser resolvido </a:t>
            </a:r>
            <a:r>
              <a:rPr lang="pt-BR" b="1" i="0" u="none" strike="noStrike" cap="none">
                <a:solidFill>
                  <a:schemeClr val="dk1"/>
                </a:solidFill>
                <a:latin typeface="Calibri"/>
                <a:ea typeface="Calibri"/>
                <a:cs typeface="Calibri"/>
                <a:sym typeface="Calibri"/>
              </a:rPr>
              <a:t>e a sua </a:t>
            </a:r>
            <a:r>
              <a:rPr lang="pt-BR" b="1" i="0" u="none" strike="noStrike" cap="none">
                <a:solidFill>
                  <a:srgbClr val="FF0000"/>
                </a:solidFill>
                <a:latin typeface="Calibri"/>
                <a:ea typeface="Calibri"/>
                <a:cs typeface="Calibri"/>
                <a:sym typeface="Calibri"/>
              </a:rPr>
              <a:t>melhor solução</a:t>
            </a:r>
            <a:r>
              <a:rPr lang="pt-BR" b="0" i="0" u="none" strike="noStrike" cap="none">
                <a:solidFill>
                  <a:schemeClr val="dk1"/>
                </a:solidFill>
                <a:latin typeface="Calibri"/>
                <a:ea typeface="Calibri"/>
                <a:cs typeface="Calibri"/>
                <a:sym typeface="Calibri"/>
              </a:rPr>
              <a:t>, de modo a permitir a avaliação da viabilidade técnica e econômica da contratação, e conterá os seguintes elementos:</a:t>
            </a:r>
            <a:endParaRPr b="0" i="0" u="none" strike="noStrike" cap="none">
              <a:solidFill>
                <a:schemeClr val="dk1"/>
              </a:solidFill>
              <a:latin typeface="Calibri"/>
              <a:ea typeface="Calibri"/>
              <a:cs typeface="Calibri"/>
              <a:sym typeface="Calibri"/>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44"/>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349" name="Google Shape;349;p44"/>
          <p:cNvSpPr txBox="1"/>
          <p:nvPr/>
        </p:nvSpPr>
        <p:spPr>
          <a:xfrm>
            <a:off x="-1171830" y="487940"/>
            <a:ext cx="114018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1" i="0" u="none" strike="noStrike" cap="none">
                <a:solidFill>
                  <a:schemeClr val="dk1"/>
                </a:solidFill>
                <a:latin typeface="Calibri"/>
                <a:ea typeface="Calibri"/>
                <a:cs typeface="Calibri"/>
                <a:sym typeface="Calibri"/>
              </a:rPr>
              <a:t>ETP na Lei Licitatória 14.133/21 </a:t>
            </a:r>
            <a:endParaRPr sz="2000" b="1" i="0" u="none" strike="noStrike" cap="none">
              <a:solidFill>
                <a:srgbClr val="000000"/>
              </a:solidFill>
            </a:endParaRPr>
          </a:p>
        </p:txBody>
      </p:sp>
      <p:sp>
        <p:nvSpPr>
          <p:cNvPr id="350" name="Google Shape;350;p44"/>
          <p:cNvSpPr txBox="1"/>
          <p:nvPr/>
        </p:nvSpPr>
        <p:spPr>
          <a:xfrm>
            <a:off x="288700" y="1016700"/>
            <a:ext cx="8482500" cy="2893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r>
              <a:rPr lang="pt-BR" b="0" i="0" u="none" strike="noStrike" cap="none">
                <a:solidFill>
                  <a:srgbClr val="000000"/>
                </a:solidFill>
                <a:latin typeface="Calibri"/>
                <a:ea typeface="Calibri"/>
                <a:cs typeface="Calibri"/>
                <a:sym typeface="Calibri"/>
              </a:rPr>
              <a:t>Art. 18 §1º (....) – </a:t>
            </a:r>
            <a:endParaRPr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r>
              <a:rPr lang="pt-BR" b="1" i="0" u="none" strike="noStrike" cap="none">
                <a:solidFill>
                  <a:srgbClr val="000000"/>
                </a:solidFill>
                <a:latin typeface="Calibri"/>
                <a:ea typeface="Calibri"/>
                <a:cs typeface="Calibri"/>
                <a:sym typeface="Calibri"/>
              </a:rPr>
              <a:t>(em negrito o obrigatório)</a:t>
            </a:r>
            <a:endParaRPr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200"/>
              <a:buFont typeface="Arial"/>
              <a:buNone/>
            </a:pPr>
            <a:r>
              <a:rPr lang="pt-BR" b="1" i="0" u="none" strike="noStrike" cap="none">
                <a:solidFill>
                  <a:schemeClr val="dk1"/>
                </a:solidFill>
                <a:latin typeface="Calibri"/>
                <a:ea typeface="Calibri"/>
                <a:cs typeface="Calibri"/>
                <a:sym typeface="Calibri"/>
              </a:rPr>
              <a:t>I - descrição da necessidade da contratação, considerado o problema a ser resolvido sob a perspectiva do interesse público;</a:t>
            </a:r>
            <a:endParaRPr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r>
              <a:rPr lang="pt-BR" b="0" i="0" u="none" strike="noStrike" cap="none">
                <a:solidFill>
                  <a:schemeClr val="dk1"/>
                </a:solidFill>
                <a:latin typeface="Calibri"/>
                <a:ea typeface="Calibri"/>
                <a:cs typeface="Calibri"/>
                <a:sym typeface="Calibri"/>
              </a:rPr>
              <a:t>II - demonstração da previsão da contratação no plano de contratações anual, sempre que elaborado, de modo a indicar o seu alinhamento com o planejamento da Administração;</a:t>
            </a:r>
            <a:endParaRPr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r>
              <a:rPr lang="pt-BR" b="0" i="0" u="none" strike="noStrike" cap="none">
                <a:solidFill>
                  <a:schemeClr val="dk1"/>
                </a:solidFill>
                <a:latin typeface="Calibri"/>
                <a:ea typeface="Calibri"/>
                <a:cs typeface="Calibri"/>
                <a:sym typeface="Calibri"/>
              </a:rPr>
              <a:t>III - requisitos da contratação;</a:t>
            </a:r>
            <a:endParaRPr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r>
              <a:rPr lang="pt-BR" b="1" i="0" u="none" strike="noStrike" cap="none">
                <a:solidFill>
                  <a:schemeClr val="dk1"/>
                </a:solidFill>
                <a:latin typeface="Calibri"/>
                <a:ea typeface="Calibri"/>
                <a:cs typeface="Calibri"/>
                <a:sym typeface="Calibri"/>
              </a:rPr>
              <a:t>IV - estimativas das quantidades para a contratação, acompanhadas das memórias de cálculo e dos documentos que lhes dão suporte, que considerem interdependências com outras contratações, de modo a possibilitar economia de escala;</a:t>
            </a:r>
            <a:endParaRPr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200"/>
              <a:buFont typeface="Arial"/>
              <a:buNone/>
            </a:pPr>
            <a:r>
              <a:rPr lang="pt-BR" b="0" i="0" u="none" strike="noStrike" cap="none">
                <a:solidFill>
                  <a:schemeClr val="dk1"/>
                </a:solidFill>
                <a:latin typeface="Calibri"/>
                <a:ea typeface="Calibri"/>
                <a:cs typeface="Calibri"/>
                <a:sym typeface="Calibri"/>
              </a:rPr>
              <a:t>V - levantamento de mercado, que consiste na análise das alternativas possíveis, e justificativa técnica e econômica da escolha do tipo de solução a contratar;</a:t>
            </a:r>
            <a:endParaRPr b="0" i="0" u="none" strike="noStrike" cap="none">
              <a:solidFill>
                <a:srgbClr val="000000"/>
              </a:solidFill>
              <a:latin typeface="Arial"/>
              <a:ea typeface="Arial"/>
              <a:cs typeface="Arial"/>
              <a:sym typeface="Arial"/>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45"/>
          <p:cNvPicPr preferRelativeResize="0"/>
          <p:nvPr/>
        </p:nvPicPr>
        <p:blipFill rotWithShape="1">
          <a:blip r:embed="rId3">
            <a:alphaModFix/>
          </a:blip>
          <a:srcRect/>
          <a:stretch/>
        </p:blipFill>
        <p:spPr>
          <a:xfrm>
            <a:off x="39125" y="-117350"/>
            <a:ext cx="9143990" cy="5143500"/>
          </a:xfrm>
          <a:prstGeom prst="rect">
            <a:avLst/>
          </a:prstGeom>
          <a:noFill/>
          <a:ln>
            <a:noFill/>
          </a:ln>
        </p:spPr>
      </p:pic>
      <p:sp>
        <p:nvSpPr>
          <p:cNvPr id="356" name="Google Shape;356;p45"/>
          <p:cNvSpPr txBox="1"/>
          <p:nvPr/>
        </p:nvSpPr>
        <p:spPr>
          <a:xfrm>
            <a:off x="284225" y="272825"/>
            <a:ext cx="86538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1" i="0" u="none" strike="noStrike" cap="none">
                <a:solidFill>
                  <a:schemeClr val="dk1"/>
                </a:solidFill>
                <a:latin typeface="Calibri"/>
                <a:ea typeface="Calibri"/>
                <a:cs typeface="Calibri"/>
                <a:sym typeface="Calibri"/>
              </a:rPr>
              <a:t>ETP na Lei Licitatória 14.133/21 </a:t>
            </a:r>
            <a:endParaRPr sz="2000" b="1" i="0" u="none" strike="noStrike" cap="none">
              <a:solidFill>
                <a:srgbClr val="000000"/>
              </a:solidFill>
            </a:endParaRPr>
          </a:p>
        </p:txBody>
      </p:sp>
      <p:sp>
        <p:nvSpPr>
          <p:cNvPr id="357" name="Google Shape;357;p45"/>
          <p:cNvSpPr txBox="1"/>
          <p:nvPr/>
        </p:nvSpPr>
        <p:spPr>
          <a:xfrm>
            <a:off x="215125" y="1001500"/>
            <a:ext cx="8419200" cy="2678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r>
              <a:rPr lang="pt-BR" b="0" i="0" u="none" strike="noStrike" cap="none">
                <a:solidFill>
                  <a:srgbClr val="000000"/>
                </a:solidFill>
                <a:latin typeface="Calibri"/>
                <a:ea typeface="Calibri"/>
                <a:cs typeface="Calibri"/>
                <a:sym typeface="Calibri"/>
              </a:rPr>
              <a:t>Art. 18 §1º (....)</a:t>
            </a:r>
            <a:endParaRPr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pt-BR" b="1" i="0" u="none" strike="noStrike" cap="none">
                <a:solidFill>
                  <a:srgbClr val="0C0C0C"/>
                </a:solidFill>
                <a:latin typeface="Calibri"/>
                <a:ea typeface="Calibri"/>
                <a:cs typeface="Calibri"/>
                <a:sym typeface="Calibri"/>
              </a:rPr>
              <a:t>VI - estimativa do valor da contratação, acompanhada dos preços unitários referenciais, das memórias de cálculo e dos documentos que lhe dão suporte, que poderão constar de anexo classificado, se a Administração optar por preservar o seu sigilo até a conclusão da licitação;</a:t>
            </a:r>
            <a:endParaRPr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pt-BR" b="0" i="0" u="none" strike="noStrike" cap="none">
                <a:solidFill>
                  <a:srgbClr val="0C0C0C"/>
                </a:solidFill>
                <a:latin typeface="Calibri"/>
                <a:ea typeface="Calibri"/>
                <a:cs typeface="Calibri"/>
                <a:sym typeface="Calibri"/>
              </a:rPr>
              <a:t>VII - descrição da solução como um todo, inclusive das exigências relacionadas à manutenção e à assistência técnica, quando for o caso;</a:t>
            </a:r>
            <a:endParaRPr b="0" i="0" u="none" strike="noStrike" cap="none">
              <a:solidFill>
                <a:srgbClr val="0C0C0C"/>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pt-BR" b="1" i="0" u="none" strike="noStrike" cap="none">
                <a:solidFill>
                  <a:srgbClr val="0C0C0C"/>
                </a:solidFill>
                <a:latin typeface="Calibri"/>
                <a:ea typeface="Calibri"/>
                <a:cs typeface="Calibri"/>
                <a:sym typeface="Calibri"/>
              </a:rPr>
              <a:t>VIII - justificativas para o parcelamento ou não da contratação;</a:t>
            </a:r>
            <a:endParaRPr b="1" i="0" u="none" strike="noStrike" cap="none">
              <a:solidFill>
                <a:srgbClr val="0C0C0C"/>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pt-BR" b="0" i="0" u="none" strike="noStrike" cap="none">
                <a:solidFill>
                  <a:srgbClr val="0C0C0C"/>
                </a:solidFill>
                <a:latin typeface="Calibri"/>
                <a:ea typeface="Calibri"/>
                <a:cs typeface="Calibri"/>
                <a:sym typeface="Calibri"/>
              </a:rPr>
              <a:t>IX - demonstrativo dos resultados pretendidos em termos de economicidade e de melhor aproveitamento dos recursos humanos, materiais e financeiros disponíveis;</a:t>
            </a:r>
            <a:endParaRPr b="0" i="0" u="none" strike="noStrike" cap="none">
              <a:solidFill>
                <a:srgbClr val="0C0C0C"/>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pt-BR" b="0" i="0" u="none" strike="noStrike" cap="none">
                <a:solidFill>
                  <a:srgbClr val="0C0C0C"/>
                </a:solidFill>
                <a:latin typeface="Calibri"/>
                <a:ea typeface="Calibri"/>
                <a:cs typeface="Calibri"/>
                <a:sym typeface="Calibri"/>
              </a:rPr>
              <a:t>X - providências a serem adotadas pela Administração previamente à celebração do contrato, inclusive quanto à capacitação de servidores ou de empregados para fiscalização e gestão contratual;</a:t>
            </a:r>
            <a:endParaRPr b="0" i="0" u="none" strike="noStrike" cap="none">
              <a:solidFill>
                <a:srgbClr val="0C0C0C"/>
              </a:solidFill>
              <a:latin typeface="Calibri"/>
              <a:ea typeface="Calibri"/>
              <a:cs typeface="Calibri"/>
              <a:sym typeface="Calibri"/>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46"/>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363" name="Google Shape;363;p46"/>
          <p:cNvSpPr txBox="1"/>
          <p:nvPr/>
        </p:nvSpPr>
        <p:spPr>
          <a:xfrm>
            <a:off x="158050" y="380375"/>
            <a:ext cx="8969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1" i="0" u="none" strike="noStrike" cap="none">
                <a:solidFill>
                  <a:schemeClr val="dk1"/>
                </a:solidFill>
                <a:latin typeface="Calibri"/>
                <a:ea typeface="Calibri"/>
                <a:cs typeface="Calibri"/>
                <a:sym typeface="Calibri"/>
              </a:rPr>
              <a:t>ETP na Lei Licitatória 14.133/21 </a:t>
            </a:r>
            <a:endParaRPr sz="2000" b="1" i="0" u="none" strike="noStrike" cap="none">
              <a:solidFill>
                <a:srgbClr val="000000"/>
              </a:solidFill>
            </a:endParaRPr>
          </a:p>
        </p:txBody>
      </p:sp>
      <p:sp>
        <p:nvSpPr>
          <p:cNvPr id="364" name="Google Shape;364;p46"/>
          <p:cNvSpPr txBox="1"/>
          <p:nvPr/>
        </p:nvSpPr>
        <p:spPr>
          <a:xfrm>
            <a:off x="187200" y="1148275"/>
            <a:ext cx="8544900" cy="1816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r>
              <a:rPr lang="pt-BR" b="0" i="0" u="none" strike="noStrike" cap="none">
                <a:solidFill>
                  <a:srgbClr val="000000"/>
                </a:solidFill>
                <a:latin typeface="Calibri"/>
                <a:ea typeface="Calibri"/>
                <a:cs typeface="Calibri"/>
                <a:sym typeface="Calibri"/>
              </a:rPr>
              <a:t>Art. 18 §1º (....)</a:t>
            </a:r>
            <a:endParaRPr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pt-BR" b="0" i="0" u="none" strike="noStrike" cap="none">
                <a:solidFill>
                  <a:srgbClr val="0C0C0C"/>
                </a:solidFill>
                <a:latin typeface="Calibri"/>
                <a:ea typeface="Calibri"/>
                <a:cs typeface="Calibri"/>
                <a:sym typeface="Calibri"/>
              </a:rPr>
              <a:t>XI - contratações correlatas e/ou interdependentes;</a:t>
            </a:r>
            <a:endParaRPr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pt-BR" b="0" i="0" u="none" strike="noStrike" cap="none">
                <a:solidFill>
                  <a:srgbClr val="0C0C0C"/>
                </a:solidFill>
                <a:latin typeface="Calibri"/>
                <a:ea typeface="Calibri"/>
                <a:cs typeface="Calibri"/>
                <a:sym typeface="Calibri"/>
              </a:rPr>
              <a:t>XII - descrição de possíveis impactos ambientais e respectivas medidas mitigadoras, incluídos requisitos de baixo consumo de energia e de outros recursos, bem como logística reversa para desfazimento e reciclagem de bens e refugos, quando aplicável;</a:t>
            </a:r>
            <a:endParaRPr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pt-BR" b="1" i="0" u="none" strike="noStrike" cap="none">
                <a:solidFill>
                  <a:srgbClr val="000000"/>
                </a:solidFill>
                <a:latin typeface="Calibri"/>
                <a:ea typeface="Calibri"/>
                <a:cs typeface="Calibri"/>
                <a:sym typeface="Calibri"/>
              </a:rPr>
              <a:t>XIII - posicionamento conclusivo sobre a adequação da contratação para o atendimento da necessidade a que se destina.</a:t>
            </a:r>
            <a:endParaRPr b="1" i="0" u="none" strike="noStrike" cap="none">
              <a:solidFill>
                <a:srgbClr val="000000"/>
              </a:solidFill>
              <a:latin typeface="Calibri"/>
              <a:ea typeface="Calibri"/>
              <a:cs typeface="Calibri"/>
              <a:sym typeface="Calibri"/>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47"/>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370" name="Google Shape;370;p47"/>
          <p:cNvSpPr txBox="1"/>
          <p:nvPr/>
        </p:nvSpPr>
        <p:spPr>
          <a:xfrm>
            <a:off x="58675" y="742200"/>
            <a:ext cx="89472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1" i="0" u="none" strike="noStrike" cap="none">
                <a:solidFill>
                  <a:schemeClr val="dk1"/>
                </a:solidFill>
                <a:latin typeface="Calibri"/>
                <a:ea typeface="Calibri"/>
                <a:cs typeface="Calibri"/>
                <a:sym typeface="Calibri"/>
              </a:rPr>
              <a:t>ETP na Lei Licitatória 14.133/21 </a:t>
            </a:r>
            <a:endParaRPr sz="2000" b="1" i="0" u="none" strike="noStrike" cap="none">
              <a:solidFill>
                <a:srgbClr val="000000"/>
              </a:solidFill>
            </a:endParaRPr>
          </a:p>
        </p:txBody>
      </p:sp>
      <p:sp>
        <p:nvSpPr>
          <p:cNvPr id="371" name="Google Shape;371;p47"/>
          <p:cNvSpPr txBox="1"/>
          <p:nvPr/>
        </p:nvSpPr>
        <p:spPr>
          <a:xfrm>
            <a:off x="254225" y="1957075"/>
            <a:ext cx="8321400" cy="954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pt-BR" b="0" i="0" u="none" strike="noStrike" cap="none">
                <a:solidFill>
                  <a:srgbClr val="000000"/>
                </a:solidFill>
                <a:latin typeface="Calibri"/>
                <a:ea typeface="Calibri"/>
                <a:cs typeface="Calibri"/>
                <a:sym typeface="Calibri"/>
              </a:rPr>
              <a:t>Art. 18 § 2º O estudo técnico preliminar deverá conter ao menos os elementos previstos nos incisos I, IV, VI, VIII e XIII do § 1º deste artigo e, </a:t>
            </a:r>
            <a:r>
              <a:rPr lang="pt-BR" b="1" i="0" u="none" strike="noStrike" cap="none">
                <a:solidFill>
                  <a:srgbClr val="FF0000"/>
                </a:solidFill>
                <a:latin typeface="Calibri"/>
                <a:ea typeface="Calibri"/>
                <a:cs typeface="Calibri"/>
                <a:sym typeface="Calibri"/>
              </a:rPr>
              <a:t>quando não contemplar</a:t>
            </a:r>
            <a:r>
              <a:rPr lang="pt-BR" b="0" i="0" u="none" strike="noStrike" cap="none">
                <a:solidFill>
                  <a:srgbClr val="000000"/>
                </a:solidFill>
                <a:latin typeface="Calibri"/>
                <a:ea typeface="Calibri"/>
                <a:cs typeface="Calibri"/>
                <a:sym typeface="Calibri"/>
              </a:rPr>
              <a:t> os demais elementos previstos no referido parágrafo, </a:t>
            </a:r>
            <a:r>
              <a:rPr lang="pt-BR" b="1" i="0" u="none" strike="noStrike" cap="none">
                <a:solidFill>
                  <a:srgbClr val="FF0000"/>
                </a:solidFill>
                <a:latin typeface="Calibri"/>
                <a:ea typeface="Calibri"/>
                <a:cs typeface="Calibri"/>
                <a:sym typeface="Calibri"/>
              </a:rPr>
              <a:t>apresentar as devidas justificativas</a:t>
            </a:r>
            <a:r>
              <a:rPr lang="pt-BR" b="0" i="0" u="none" strike="noStrike" cap="none">
                <a:solidFill>
                  <a:srgbClr val="000000"/>
                </a:solidFill>
                <a:latin typeface="Calibri"/>
                <a:ea typeface="Calibri"/>
                <a:cs typeface="Calibri"/>
                <a:sym typeface="Calibri"/>
              </a:rPr>
              <a:t>. </a:t>
            </a:r>
            <a:r>
              <a:rPr lang="pt-BR" b="0" i="0" u="none" strike="noStrike" cap="none">
                <a:solidFill>
                  <a:srgbClr val="FFC000"/>
                </a:solidFill>
                <a:latin typeface="Calibri"/>
                <a:ea typeface="Calibri"/>
                <a:cs typeface="Calibri"/>
                <a:sym typeface="Calibri"/>
              </a:rPr>
              <a:t>(em amarelo)</a:t>
            </a:r>
            <a:endParaRPr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b="0" i="0" u="none" strike="noStrike" cap="none">
              <a:solidFill>
                <a:srgbClr val="000000"/>
              </a:solidFill>
              <a:latin typeface="Calibri"/>
              <a:ea typeface="Calibri"/>
              <a:cs typeface="Calibri"/>
              <a:sym typeface="Calibri"/>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48"/>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377" name="Google Shape;377;p48"/>
          <p:cNvSpPr txBox="1"/>
          <p:nvPr/>
        </p:nvSpPr>
        <p:spPr>
          <a:xfrm>
            <a:off x="158200" y="644400"/>
            <a:ext cx="84876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1" i="0" u="none" strike="noStrike" cap="none">
                <a:solidFill>
                  <a:schemeClr val="dk1"/>
                </a:solidFill>
                <a:latin typeface="Calibri"/>
                <a:ea typeface="Calibri"/>
                <a:cs typeface="Calibri"/>
                <a:sym typeface="Calibri"/>
              </a:rPr>
              <a:t>ETP na Lei Licitatória 14.133/21 </a:t>
            </a:r>
            <a:endParaRPr sz="2000" b="1" i="0" u="none" strike="noStrike" cap="none">
              <a:solidFill>
                <a:srgbClr val="000000"/>
              </a:solidFill>
            </a:endParaRPr>
          </a:p>
        </p:txBody>
      </p:sp>
      <p:sp>
        <p:nvSpPr>
          <p:cNvPr id="378" name="Google Shape;378;p48"/>
          <p:cNvSpPr txBox="1"/>
          <p:nvPr/>
        </p:nvSpPr>
        <p:spPr>
          <a:xfrm>
            <a:off x="158200" y="1459875"/>
            <a:ext cx="8487600" cy="1816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pt-BR" b="0" i="0" u="none" strike="noStrike" cap="none">
                <a:solidFill>
                  <a:srgbClr val="000000"/>
                </a:solidFill>
                <a:latin typeface="Calibri"/>
                <a:ea typeface="Calibri"/>
                <a:cs typeface="Calibri"/>
                <a:sym typeface="Calibri"/>
              </a:rPr>
              <a:t>Art. 36. O </a:t>
            </a:r>
            <a:r>
              <a:rPr lang="pt-BR" b="1" i="0" u="none" strike="noStrike" cap="none">
                <a:solidFill>
                  <a:srgbClr val="000000"/>
                </a:solidFill>
                <a:latin typeface="Calibri"/>
                <a:ea typeface="Calibri"/>
                <a:cs typeface="Calibri"/>
                <a:sym typeface="Calibri"/>
              </a:rPr>
              <a:t>julgamento por técnica e preço </a:t>
            </a:r>
            <a:r>
              <a:rPr lang="pt-BR" b="0" i="0" u="none" strike="noStrike" cap="none">
                <a:solidFill>
                  <a:srgbClr val="000000"/>
                </a:solidFill>
                <a:latin typeface="Calibri"/>
                <a:ea typeface="Calibri"/>
                <a:cs typeface="Calibri"/>
                <a:sym typeface="Calibri"/>
              </a:rPr>
              <a:t>considerará a maior pontuação obtida a partir da ponderação, segundo fatores objetivos previstos no edital, das notas atribuídas aos aspectos de técnica e de preço da proposta.</a:t>
            </a:r>
            <a:endParaRPr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pt-BR" b="0" i="0" u="none" strike="noStrike" cap="none">
                <a:solidFill>
                  <a:srgbClr val="000000"/>
                </a:solidFill>
                <a:latin typeface="Calibri"/>
                <a:ea typeface="Calibri"/>
                <a:cs typeface="Calibri"/>
                <a:sym typeface="Calibri"/>
              </a:rPr>
              <a:t>§ 1º O critério de julgamento de que trata o caput deste artigo </a:t>
            </a:r>
            <a:r>
              <a:rPr lang="pt-BR" b="1" i="0" u="none" strike="noStrike" cap="none">
                <a:solidFill>
                  <a:srgbClr val="000000"/>
                </a:solidFill>
                <a:latin typeface="Calibri"/>
                <a:ea typeface="Calibri"/>
                <a:cs typeface="Calibri"/>
                <a:sym typeface="Calibri"/>
              </a:rPr>
              <a:t>será escolhido </a:t>
            </a:r>
            <a:r>
              <a:rPr lang="pt-BR" b="1" i="0" u="none" strike="noStrike" cap="none">
                <a:solidFill>
                  <a:srgbClr val="FF0000"/>
                </a:solidFill>
                <a:latin typeface="Calibri"/>
                <a:ea typeface="Calibri"/>
                <a:cs typeface="Calibri"/>
                <a:sym typeface="Calibri"/>
              </a:rPr>
              <a:t>quando estudo técnico preliminar demonstrar</a:t>
            </a:r>
            <a:r>
              <a:rPr lang="pt-BR" b="1" i="0" u="none" strike="noStrike" cap="none">
                <a:solidFill>
                  <a:srgbClr val="000000"/>
                </a:solidFill>
                <a:latin typeface="Calibri"/>
                <a:ea typeface="Calibri"/>
                <a:cs typeface="Calibri"/>
                <a:sym typeface="Calibri"/>
              </a:rPr>
              <a:t> que a avaliação e a ponderação da qualidade técnica das propostas que superarem os requisitos mínimos estabelecidos no edital forem relevantes aos fins pretendidos pela Administração nas licitações para contratação </a:t>
            </a:r>
            <a:r>
              <a:rPr lang="pt-BR" b="0" i="0" u="none" strike="noStrike" cap="none">
                <a:solidFill>
                  <a:srgbClr val="000000"/>
                </a:solidFill>
                <a:latin typeface="Calibri"/>
                <a:ea typeface="Calibri"/>
                <a:cs typeface="Calibri"/>
                <a:sym typeface="Calibri"/>
              </a:rPr>
              <a:t>de:</a:t>
            </a:r>
            <a:endParaRPr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b="0" i="0" u="none" strike="noStrike" cap="none">
              <a:solidFill>
                <a:srgbClr val="000000"/>
              </a:solidFill>
              <a:latin typeface="Calibri"/>
              <a:ea typeface="Calibri"/>
              <a:cs typeface="Calibri"/>
              <a:sym typeface="Calibri"/>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49"/>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384" name="Google Shape;384;p49"/>
          <p:cNvSpPr txBox="1"/>
          <p:nvPr/>
        </p:nvSpPr>
        <p:spPr>
          <a:xfrm>
            <a:off x="-956705" y="536840"/>
            <a:ext cx="114018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1" i="0" u="none" strike="noStrike" cap="none">
                <a:solidFill>
                  <a:schemeClr val="dk1"/>
                </a:solidFill>
                <a:latin typeface="Calibri"/>
                <a:ea typeface="Calibri"/>
                <a:cs typeface="Calibri"/>
                <a:sym typeface="Calibri"/>
              </a:rPr>
              <a:t>ETP na Lei Licitatória 14.133/21 </a:t>
            </a:r>
            <a:endParaRPr sz="2000" b="1" i="0" u="none" strike="noStrike" cap="none">
              <a:solidFill>
                <a:srgbClr val="000000"/>
              </a:solidFill>
            </a:endParaRPr>
          </a:p>
        </p:txBody>
      </p:sp>
      <p:sp>
        <p:nvSpPr>
          <p:cNvPr id="385" name="Google Shape;385;p49"/>
          <p:cNvSpPr txBox="1"/>
          <p:nvPr/>
        </p:nvSpPr>
        <p:spPr>
          <a:xfrm>
            <a:off x="435750" y="1430550"/>
            <a:ext cx="8272500" cy="1816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pt-BR" b="0" i="0" u="none" strike="noStrike" cap="none">
                <a:solidFill>
                  <a:srgbClr val="000000"/>
                </a:solidFill>
                <a:latin typeface="Calibri"/>
                <a:ea typeface="Calibri"/>
                <a:cs typeface="Calibri"/>
                <a:sym typeface="Calibri"/>
              </a:rPr>
              <a:t>i) Serviço técnico intelectual; ii) serviços majoritariamente tecnológicos; iii) bens e serviços especiais de tecnologia e comunicação; iv) obras e serviços de engenharia e</a:t>
            </a:r>
            <a:endParaRPr b="0" i="0" u="none" strike="noStrike" cap="none">
              <a:solidFill>
                <a:srgbClr val="000000"/>
              </a:solidFill>
              <a:latin typeface="Arial"/>
              <a:ea typeface="Arial"/>
              <a:cs typeface="Arial"/>
              <a:sym typeface="Arial"/>
            </a:endParaRPr>
          </a:p>
          <a:p>
            <a:pPr marL="514350" marR="0" lvl="0" indent="-361950" algn="just" rtl="0">
              <a:lnSpc>
                <a:spcPct val="100000"/>
              </a:lnSpc>
              <a:spcBef>
                <a:spcPts val="0"/>
              </a:spcBef>
              <a:spcAft>
                <a:spcPts val="0"/>
              </a:spcAft>
              <a:buClr>
                <a:schemeClr val="dk1"/>
              </a:buClr>
              <a:buSzPts val="2400"/>
              <a:buFont typeface="Calibri"/>
              <a:buNone/>
            </a:pPr>
            <a:endParaRPr b="0" i="0" u="none" strike="noStrike" cap="none">
              <a:solidFill>
                <a:srgbClr val="000000"/>
              </a:solidFill>
              <a:latin typeface="Calibri"/>
              <a:ea typeface="Calibri"/>
              <a:cs typeface="Calibri"/>
              <a:sym typeface="Calibri"/>
            </a:endParaRPr>
          </a:p>
          <a:p>
            <a:pPr marL="514350" marR="0" lvl="0" indent="-361950" algn="just" rtl="0">
              <a:lnSpc>
                <a:spcPct val="100000"/>
              </a:lnSpc>
              <a:spcBef>
                <a:spcPts val="0"/>
              </a:spcBef>
              <a:spcAft>
                <a:spcPts val="0"/>
              </a:spcAft>
              <a:buClr>
                <a:schemeClr val="dk1"/>
              </a:buClr>
              <a:buSzPts val="2400"/>
              <a:buFont typeface="Calibri"/>
              <a:buNone/>
            </a:pPr>
            <a:endParaRPr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pt-BR" b="0" i="0" u="none" strike="noStrike" cap="none">
                <a:solidFill>
                  <a:srgbClr val="000000"/>
                </a:solidFill>
                <a:latin typeface="Calibri"/>
                <a:ea typeface="Calibri"/>
                <a:cs typeface="Calibri"/>
                <a:sym typeface="Calibri"/>
              </a:rPr>
              <a:t>V - objetos que admitam soluções específicas e alternativas e variações de execução, com repercussões significativas e concretamente mensuráveis sobre sua qualidade, produtividade, rendimento e durabilidade, quando essas soluções e variações puderem ser adotadas à livre escolha dos licitantes, conforme critérios objetivamente definidos no edital de licitação.</a:t>
            </a:r>
            <a:endParaRPr b="0" i="0" u="none" strike="noStrike" cap="none">
              <a:solidFill>
                <a:srgbClr val="000000"/>
              </a:solidFill>
              <a:latin typeface="Calibri"/>
              <a:ea typeface="Calibri"/>
              <a:cs typeface="Calibri"/>
              <a:sym typeface="Calibri"/>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50"/>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391" name="Google Shape;391;p50"/>
          <p:cNvSpPr txBox="1"/>
          <p:nvPr/>
        </p:nvSpPr>
        <p:spPr>
          <a:xfrm>
            <a:off x="156450" y="1015975"/>
            <a:ext cx="8927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0" i="0" u="none" strike="noStrike" cap="small">
                <a:solidFill>
                  <a:schemeClr val="dk1"/>
                </a:solidFill>
                <a:latin typeface="Calibri"/>
                <a:ea typeface="Calibri"/>
                <a:cs typeface="Calibri"/>
                <a:sym typeface="Calibri"/>
              </a:rPr>
              <a:t>Área competente para elaboração</a:t>
            </a:r>
            <a:endParaRPr sz="2000" b="0" i="0" u="none" strike="noStrike" cap="none">
              <a:solidFill>
                <a:srgbClr val="000000"/>
              </a:solidFill>
              <a:latin typeface="Arial"/>
              <a:ea typeface="Arial"/>
              <a:cs typeface="Arial"/>
              <a:sym typeface="Arial"/>
            </a:endParaRPr>
          </a:p>
        </p:txBody>
      </p:sp>
      <p:sp>
        <p:nvSpPr>
          <p:cNvPr id="392" name="Google Shape;392;p50"/>
          <p:cNvSpPr txBox="1"/>
          <p:nvPr/>
        </p:nvSpPr>
        <p:spPr>
          <a:xfrm>
            <a:off x="364852" y="1680450"/>
            <a:ext cx="8318400" cy="2031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pt-BR" b="0" i="0" u="none" strike="noStrike" cap="none">
                <a:solidFill>
                  <a:srgbClr val="000000"/>
                </a:solidFill>
                <a:latin typeface="Calibri"/>
                <a:ea typeface="Calibri"/>
                <a:cs typeface="Calibri"/>
                <a:sym typeface="Calibri"/>
              </a:rPr>
              <a:t>Naturalmente, para não incorrer em inconstitucionalidade, a Lei criou atribuições internas para a Administração Pública Estadual, Municipal, Autarquias, etc., porém, princípio da segregação de funções, princípio do concurso público e pela característica das funções, temos o seguinte:</a:t>
            </a:r>
            <a:endParaRPr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pt-BR" b="0" i="0" u="none" strike="noStrike" cap="none">
                <a:solidFill>
                  <a:srgbClr val="000000"/>
                </a:solidFill>
                <a:latin typeface="Calibri"/>
                <a:ea typeface="Calibri"/>
                <a:cs typeface="Calibri"/>
                <a:sym typeface="Calibri"/>
              </a:rPr>
              <a:t>Existem QUATRO grandes FASES do processo licitatório: planejamento, seleção da melhor proposta, execução contratual e fiscalização e por último o pagamento. Via de regra, </a:t>
            </a:r>
            <a:r>
              <a:rPr lang="pt-BR" b="1" i="0" u="none" strike="noStrike" cap="none">
                <a:solidFill>
                  <a:srgbClr val="FF0000"/>
                </a:solidFill>
                <a:latin typeface="Calibri"/>
                <a:ea typeface="Calibri"/>
                <a:cs typeface="Calibri"/>
                <a:sym typeface="Calibri"/>
              </a:rPr>
              <a:t>estas fases devem ser realizadas por agentes públicos distintos, em respeito ao princípio da segregação de funções.</a:t>
            </a:r>
            <a:endParaRPr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b="0" i="0" u="none" strike="noStrike" cap="none">
              <a:solidFill>
                <a:srgbClr val="000000"/>
              </a:solidFill>
              <a:latin typeface="Calibri"/>
              <a:ea typeface="Calibri"/>
              <a:cs typeface="Calibri"/>
              <a:sym typeface="Calibri"/>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51"/>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398" name="Google Shape;398;p51"/>
          <p:cNvSpPr txBox="1"/>
          <p:nvPr/>
        </p:nvSpPr>
        <p:spPr>
          <a:xfrm>
            <a:off x="0" y="1045325"/>
            <a:ext cx="9144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0" i="0" u="none" strike="noStrike" cap="small">
                <a:solidFill>
                  <a:schemeClr val="dk1"/>
                </a:solidFill>
                <a:latin typeface="Calibri"/>
                <a:ea typeface="Calibri"/>
                <a:cs typeface="Calibri"/>
                <a:sym typeface="Calibri"/>
              </a:rPr>
              <a:t>Área competente para elaboração</a:t>
            </a:r>
            <a:endParaRPr sz="2000" b="0" i="0" u="none" strike="noStrike" cap="none">
              <a:solidFill>
                <a:srgbClr val="000000"/>
              </a:solidFill>
              <a:latin typeface="Arial"/>
              <a:ea typeface="Arial"/>
              <a:cs typeface="Arial"/>
              <a:sym typeface="Arial"/>
            </a:endParaRPr>
          </a:p>
        </p:txBody>
      </p:sp>
      <p:sp>
        <p:nvSpPr>
          <p:cNvPr id="399" name="Google Shape;399;p51"/>
          <p:cNvSpPr txBox="1"/>
          <p:nvPr/>
        </p:nvSpPr>
        <p:spPr>
          <a:xfrm>
            <a:off x="286652" y="1938025"/>
            <a:ext cx="8680200" cy="954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pt-BR" b="0" i="0" u="none" strike="noStrike" cap="none">
                <a:solidFill>
                  <a:srgbClr val="000000"/>
                </a:solidFill>
                <a:latin typeface="Calibri"/>
                <a:ea typeface="Calibri"/>
                <a:cs typeface="Calibri"/>
                <a:sym typeface="Calibri"/>
              </a:rPr>
              <a:t>Além disso, funções burocráticas e administrativas, pela Constituição Federal de 1988, devem ser destinadas aos servidores públicos concursados, sendo as funções de chefia, direção e assessoramento direcionada aos servidores comissionados. Neste ponto, a estrutura por conter comissionados, desde que respeitados estes comando.</a:t>
            </a:r>
            <a:endParaRPr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b="0" i="0" u="none" strike="noStrike" cap="none">
              <a:solidFill>
                <a:srgbClr val="000000"/>
              </a:solidFill>
              <a:latin typeface="Calibri"/>
              <a:ea typeface="Calibri"/>
              <a:cs typeface="Calibri"/>
              <a:sym typeface="Calibri"/>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52"/>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405" name="Google Shape;405;p52"/>
          <p:cNvSpPr txBox="1"/>
          <p:nvPr/>
        </p:nvSpPr>
        <p:spPr>
          <a:xfrm>
            <a:off x="29400" y="507475"/>
            <a:ext cx="90852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0" i="0" u="none" strike="noStrike" cap="small">
                <a:solidFill>
                  <a:schemeClr val="dk1"/>
                </a:solidFill>
                <a:latin typeface="Calibri"/>
                <a:ea typeface="Calibri"/>
                <a:cs typeface="Calibri"/>
                <a:sym typeface="Calibri"/>
              </a:rPr>
              <a:t>análise da Instrução Normativa 058/2022</a:t>
            </a:r>
            <a:endParaRPr sz="2000" b="0" i="0" u="none" strike="noStrike" cap="none">
              <a:solidFill>
                <a:srgbClr val="000000"/>
              </a:solidFill>
              <a:latin typeface="Arial"/>
              <a:ea typeface="Arial"/>
              <a:cs typeface="Arial"/>
              <a:sym typeface="Arial"/>
            </a:endParaRPr>
          </a:p>
        </p:txBody>
      </p:sp>
      <p:sp>
        <p:nvSpPr>
          <p:cNvPr id="406" name="Google Shape;406;p52"/>
          <p:cNvSpPr txBox="1"/>
          <p:nvPr/>
        </p:nvSpPr>
        <p:spPr>
          <a:xfrm>
            <a:off x="161100" y="861225"/>
            <a:ext cx="8821800" cy="4171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pt-BR" b="0" i="0" u="none" strike="noStrike" cap="none">
                <a:solidFill>
                  <a:srgbClr val="000000"/>
                </a:solidFill>
                <a:latin typeface="Calibri"/>
                <a:ea typeface="Calibri"/>
                <a:cs typeface="Calibri"/>
                <a:sym typeface="Calibri"/>
              </a:rPr>
              <a:t>Conteúdo</a:t>
            </a:r>
            <a:endParaRPr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900"/>
              <a:buFont typeface="Arial"/>
              <a:buNone/>
            </a:pPr>
            <a:endParaRPr b="0" i="0" u="none" strike="noStrike" cap="none">
              <a:solidFill>
                <a:srgbClr val="000000"/>
              </a:solidFill>
              <a:latin typeface="Calibri"/>
              <a:ea typeface="Calibri"/>
              <a:cs typeface="Calibri"/>
              <a:sym typeface="Calibri"/>
            </a:endParaRPr>
          </a:p>
          <a:p>
            <a:pPr marL="0" marR="0" lvl="0" indent="0" algn="l" rtl="0">
              <a:lnSpc>
                <a:spcPct val="175000"/>
              </a:lnSpc>
              <a:spcBef>
                <a:spcPts val="0"/>
              </a:spcBef>
              <a:spcAft>
                <a:spcPts val="0"/>
              </a:spcAft>
              <a:buClr>
                <a:schemeClr val="dk1"/>
              </a:buClr>
              <a:buSzPts val="1100"/>
              <a:buFont typeface="Arial"/>
              <a:buNone/>
            </a:pPr>
            <a:r>
              <a:rPr lang="pt-BR" b="0" i="0" u="none" strike="noStrike" cap="none">
                <a:solidFill>
                  <a:srgbClr val="000000"/>
                </a:solidFill>
                <a:latin typeface="Calibri"/>
                <a:ea typeface="Calibri"/>
                <a:cs typeface="Calibri"/>
                <a:sym typeface="Calibri"/>
              </a:rPr>
              <a:t>Art. 9º Com base no Plano de Contratações Anual, deverão ser registrados no Sistema ETP Digital os seguintes elementos:</a:t>
            </a:r>
            <a:endParaRPr b="0" i="0" u="none" strike="noStrike" cap="none">
              <a:solidFill>
                <a:srgbClr val="000000"/>
              </a:solidFill>
              <a:latin typeface="Calibri"/>
              <a:ea typeface="Calibri"/>
              <a:cs typeface="Calibri"/>
              <a:sym typeface="Calibri"/>
            </a:endParaRPr>
          </a:p>
          <a:p>
            <a:pPr marL="0" marR="0" lvl="0" indent="0" algn="l" rtl="0">
              <a:lnSpc>
                <a:spcPct val="175000"/>
              </a:lnSpc>
              <a:spcBef>
                <a:spcPts val="1500"/>
              </a:spcBef>
              <a:spcAft>
                <a:spcPts val="0"/>
              </a:spcAft>
              <a:buClr>
                <a:schemeClr val="dk1"/>
              </a:buClr>
              <a:buSzPts val="1100"/>
              <a:buFont typeface="Arial"/>
              <a:buNone/>
            </a:pPr>
            <a:r>
              <a:rPr lang="pt-BR" b="0" i="0" u="none" strike="noStrike" cap="none">
                <a:solidFill>
                  <a:srgbClr val="000000"/>
                </a:solidFill>
                <a:latin typeface="Calibri"/>
                <a:ea typeface="Calibri"/>
                <a:cs typeface="Calibri"/>
                <a:sym typeface="Calibri"/>
              </a:rPr>
              <a:t>I - descrição da necessidade da contratação, considerado o problema a ser resolvido sob a perspectiva do interesse público;</a:t>
            </a:r>
            <a:endParaRPr b="0" i="0" u="none" strike="noStrike" cap="none">
              <a:solidFill>
                <a:srgbClr val="000000"/>
              </a:solidFill>
              <a:latin typeface="Calibri"/>
              <a:ea typeface="Calibri"/>
              <a:cs typeface="Calibri"/>
              <a:sym typeface="Calibri"/>
            </a:endParaRPr>
          </a:p>
          <a:p>
            <a:pPr marL="0" marR="0" lvl="0" indent="0" algn="l" rtl="0">
              <a:lnSpc>
                <a:spcPct val="175000"/>
              </a:lnSpc>
              <a:spcBef>
                <a:spcPts val="1500"/>
              </a:spcBef>
              <a:spcAft>
                <a:spcPts val="0"/>
              </a:spcAft>
              <a:buClr>
                <a:schemeClr val="dk1"/>
              </a:buClr>
              <a:buSzPts val="1100"/>
              <a:buFont typeface="Arial"/>
              <a:buNone/>
            </a:pPr>
            <a:r>
              <a:rPr lang="pt-BR" b="0" i="0" u="none" strike="noStrike" cap="none">
                <a:solidFill>
                  <a:srgbClr val="000000"/>
                </a:solidFill>
                <a:latin typeface="Calibri"/>
                <a:ea typeface="Calibri"/>
                <a:cs typeface="Calibri"/>
                <a:sym typeface="Calibri"/>
              </a:rPr>
              <a:t>II - descrição dos requisitos da contratação necessários e suficientes à escolha da solução, prevendo critérios e práticas de sustentabilidade, observadas as leis ou regulamentações específicas, bem como padrões mínimos de qualidade e desempenho;</a:t>
            </a:r>
            <a:endParaRPr b="0" i="0" u="none" strike="noStrike" cap="none">
              <a:solidFill>
                <a:srgbClr val="000000"/>
              </a:solidFill>
              <a:latin typeface="Calibri"/>
              <a:ea typeface="Calibri"/>
              <a:cs typeface="Calibri"/>
              <a:sym typeface="Calibri"/>
            </a:endParaRPr>
          </a:p>
          <a:p>
            <a:pPr marL="0" marR="0" lvl="0" indent="0" algn="just" rtl="0">
              <a:lnSpc>
                <a:spcPct val="100000"/>
              </a:lnSpc>
              <a:spcBef>
                <a:spcPts val="1500"/>
              </a:spcBef>
              <a:spcAft>
                <a:spcPts val="0"/>
              </a:spcAft>
              <a:buClr>
                <a:srgbClr val="000000"/>
              </a:buClr>
              <a:buSzPts val="1900"/>
              <a:buFont typeface="Arial"/>
              <a:buNone/>
            </a:pPr>
            <a:endParaRPr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900"/>
              <a:buFont typeface="Arial"/>
              <a:buNone/>
            </a:pPr>
            <a:endParaRPr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a:extLst>
            <a:ext uri="{FF2B5EF4-FFF2-40B4-BE49-F238E27FC236}">
              <a16:creationId xmlns:a16="http://schemas.microsoft.com/office/drawing/2014/main" id="{3C19D5A9-D336-60CA-32AD-557522BA5C6D}"/>
            </a:ext>
          </a:extLst>
        </p:cNvPr>
        <p:cNvGrpSpPr/>
        <p:nvPr/>
      </p:nvGrpSpPr>
      <p:grpSpPr>
        <a:xfrm>
          <a:off x="0" y="0"/>
          <a:ext cx="0" cy="0"/>
          <a:chOff x="0" y="0"/>
          <a:chExt cx="0" cy="0"/>
        </a:xfrm>
      </p:grpSpPr>
      <p:pic>
        <p:nvPicPr>
          <p:cNvPr id="254" name="Google Shape;254;p19">
            <a:extLst>
              <a:ext uri="{FF2B5EF4-FFF2-40B4-BE49-F238E27FC236}">
                <a16:creationId xmlns:a16="http://schemas.microsoft.com/office/drawing/2014/main" id="{EB10D8E9-60B3-45C7-822C-9BACBA603148}"/>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pic>
        <p:nvPicPr>
          <p:cNvPr id="255" name="Google Shape;255;p19">
            <a:extLst>
              <a:ext uri="{FF2B5EF4-FFF2-40B4-BE49-F238E27FC236}">
                <a16:creationId xmlns:a16="http://schemas.microsoft.com/office/drawing/2014/main" id="{F8D0107D-B1DB-8C5A-ECFA-40EAB3B0D86B}"/>
              </a:ext>
            </a:extLst>
          </p:cNvPr>
          <p:cNvPicPr preferRelativeResize="0"/>
          <p:nvPr/>
        </p:nvPicPr>
        <p:blipFill rotWithShape="1">
          <a:blip r:embed="rId4">
            <a:alphaModFix/>
          </a:blip>
          <a:srcRect/>
          <a:stretch/>
        </p:blipFill>
        <p:spPr>
          <a:xfrm>
            <a:off x="1711913" y="317972"/>
            <a:ext cx="5572125" cy="4293394"/>
          </a:xfrm>
          <a:prstGeom prst="rect">
            <a:avLst/>
          </a:prstGeom>
          <a:noFill/>
          <a:ln>
            <a:noFill/>
          </a:ln>
        </p:spPr>
      </p:pic>
    </p:spTree>
    <p:extLst>
      <p:ext uri="{BB962C8B-B14F-4D97-AF65-F5344CB8AC3E}">
        <p14:creationId xmlns:p14="http://schemas.microsoft.com/office/powerpoint/2010/main" val="106717438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53"/>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412" name="Google Shape;412;p53"/>
          <p:cNvSpPr txBox="1"/>
          <p:nvPr/>
        </p:nvSpPr>
        <p:spPr>
          <a:xfrm>
            <a:off x="54300" y="654175"/>
            <a:ext cx="90354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0" i="0" u="none" strike="noStrike" cap="small">
                <a:solidFill>
                  <a:schemeClr val="dk1"/>
                </a:solidFill>
                <a:latin typeface="Calibri"/>
                <a:ea typeface="Calibri"/>
                <a:cs typeface="Calibri"/>
                <a:sym typeface="Calibri"/>
              </a:rPr>
              <a:t>análise da Instrução Normativa 058/2022</a:t>
            </a:r>
            <a:endParaRPr sz="2000" b="0" i="0" u="none" strike="noStrike" cap="none">
              <a:solidFill>
                <a:srgbClr val="000000"/>
              </a:solidFill>
              <a:latin typeface="Arial"/>
              <a:ea typeface="Arial"/>
              <a:cs typeface="Arial"/>
              <a:sym typeface="Arial"/>
            </a:endParaRPr>
          </a:p>
        </p:txBody>
      </p:sp>
      <p:sp>
        <p:nvSpPr>
          <p:cNvPr id="413" name="Google Shape;413;p53"/>
          <p:cNvSpPr txBox="1"/>
          <p:nvPr/>
        </p:nvSpPr>
        <p:spPr>
          <a:xfrm>
            <a:off x="106100" y="1174150"/>
            <a:ext cx="8684700" cy="3655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a:p>
            <a:pPr marL="0" marR="0" lvl="0" indent="0" algn="l" rtl="0">
              <a:lnSpc>
                <a:spcPct val="175000"/>
              </a:lnSpc>
              <a:spcBef>
                <a:spcPts val="0"/>
              </a:spcBef>
              <a:spcAft>
                <a:spcPts val="0"/>
              </a:spcAft>
              <a:buClr>
                <a:srgbClr val="000000"/>
              </a:buClr>
              <a:buSzPts val="1100"/>
              <a:buFont typeface="Arial"/>
              <a:buNone/>
            </a:pPr>
            <a:r>
              <a:rPr lang="pt-BR" b="0" i="0" u="none" strike="noStrike" cap="none">
                <a:solidFill>
                  <a:srgbClr val="000000"/>
                </a:solidFill>
                <a:latin typeface="Calibri"/>
                <a:ea typeface="Calibri"/>
                <a:cs typeface="Calibri"/>
                <a:sym typeface="Calibri"/>
              </a:rPr>
              <a:t>III - levantamento de mercado, que consiste na análise das alternativas possíveis, e justificativa técnica e econômica da escolha do tipo de solução a contratar, podendo, entre outras opções:</a:t>
            </a:r>
            <a:endParaRPr b="0" i="0" u="none" strike="noStrike" cap="none">
              <a:solidFill>
                <a:srgbClr val="000000"/>
              </a:solidFill>
              <a:latin typeface="Calibri"/>
              <a:ea typeface="Calibri"/>
              <a:cs typeface="Calibri"/>
              <a:sym typeface="Calibri"/>
            </a:endParaRPr>
          </a:p>
          <a:p>
            <a:pPr marL="0" marR="0" lvl="0" indent="0" algn="l" rtl="0">
              <a:lnSpc>
                <a:spcPct val="175000"/>
              </a:lnSpc>
              <a:spcBef>
                <a:spcPts val="1500"/>
              </a:spcBef>
              <a:spcAft>
                <a:spcPts val="0"/>
              </a:spcAft>
              <a:buClr>
                <a:srgbClr val="000000"/>
              </a:buClr>
              <a:buSzPts val="1100"/>
              <a:buFont typeface="Arial"/>
              <a:buNone/>
            </a:pPr>
            <a:r>
              <a:rPr lang="pt-BR" b="0" i="0" u="none" strike="noStrike" cap="none">
                <a:solidFill>
                  <a:srgbClr val="000000"/>
                </a:solidFill>
                <a:latin typeface="Calibri"/>
                <a:ea typeface="Calibri"/>
                <a:cs typeface="Calibri"/>
                <a:sym typeface="Calibri"/>
              </a:rPr>
              <a:t>a) ser consideradas contratações similares feitas por outros órgãos e entidades públicas, bem como por organizações privadas, no contexto nacional ou internacional, com objetivo de identificar a existência de novas metodologias, tecnologias ou inovações que melhor atendam às necessidades da Administração;</a:t>
            </a:r>
            <a:endParaRPr b="0" i="0" u="none" strike="noStrike" cap="none">
              <a:solidFill>
                <a:srgbClr val="000000"/>
              </a:solidFill>
              <a:latin typeface="Calibri"/>
              <a:ea typeface="Calibri"/>
              <a:cs typeface="Calibri"/>
              <a:sym typeface="Calibri"/>
            </a:endParaRPr>
          </a:p>
          <a:p>
            <a:pPr marL="0" marR="0" lvl="0" indent="0" algn="l" rtl="0">
              <a:lnSpc>
                <a:spcPct val="175000"/>
              </a:lnSpc>
              <a:spcBef>
                <a:spcPts val="1500"/>
              </a:spcBef>
              <a:spcAft>
                <a:spcPts val="0"/>
              </a:spcAft>
              <a:buClr>
                <a:srgbClr val="000000"/>
              </a:buClr>
              <a:buSzPts val="1100"/>
              <a:buFont typeface="Arial"/>
              <a:buNone/>
            </a:pPr>
            <a:r>
              <a:rPr lang="pt-BR" b="0" i="0" u="none" strike="noStrike" cap="none">
                <a:solidFill>
                  <a:srgbClr val="000000"/>
                </a:solidFill>
                <a:latin typeface="Calibri"/>
                <a:ea typeface="Calibri"/>
                <a:cs typeface="Calibri"/>
                <a:sym typeface="Calibri"/>
              </a:rPr>
              <a:t>b) ser realizada audiência e/ou consulta pública, preferencialmente na forma eletrônica, para coleta de contribuições;</a:t>
            </a:r>
            <a:endParaRPr b="0" i="0" u="none" strike="noStrike" cap="none">
              <a:solidFill>
                <a:srgbClr val="000000"/>
              </a:solidFill>
              <a:latin typeface="Calibri"/>
              <a:ea typeface="Calibri"/>
              <a:cs typeface="Calibri"/>
              <a:sym typeface="Calibri"/>
            </a:endParaRPr>
          </a:p>
          <a:p>
            <a:pPr marL="0" marR="0" lvl="0" indent="0" algn="just" rtl="0">
              <a:lnSpc>
                <a:spcPct val="100000"/>
              </a:lnSpc>
              <a:spcBef>
                <a:spcPts val="1500"/>
              </a:spcBef>
              <a:spcAft>
                <a:spcPts val="0"/>
              </a:spcAft>
              <a:buClr>
                <a:srgbClr val="000000"/>
              </a:buClr>
              <a:buSzPts val="1900"/>
              <a:buFont typeface="Arial"/>
              <a:buNone/>
            </a:pPr>
            <a:endParaRPr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900"/>
              <a:buFont typeface="Arial"/>
              <a:buNone/>
            </a:pPr>
            <a:endParaRPr b="0" i="0" u="none" strike="noStrike" cap="none">
              <a:solidFill>
                <a:srgbClr val="000000"/>
              </a:solidFill>
              <a:latin typeface="Calibri"/>
              <a:ea typeface="Calibri"/>
              <a:cs typeface="Calibri"/>
              <a:sym typeface="Calibri"/>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54"/>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419" name="Google Shape;419;p54"/>
          <p:cNvSpPr txBox="1"/>
          <p:nvPr/>
        </p:nvSpPr>
        <p:spPr>
          <a:xfrm>
            <a:off x="78225" y="527050"/>
            <a:ext cx="88593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0" i="0" u="none" strike="noStrike" cap="small">
                <a:solidFill>
                  <a:schemeClr val="dk1"/>
                </a:solidFill>
                <a:latin typeface="Calibri"/>
                <a:ea typeface="Calibri"/>
                <a:cs typeface="Calibri"/>
                <a:sym typeface="Calibri"/>
              </a:rPr>
              <a:t>análise da Instrução Normativa 058/2022</a:t>
            </a:r>
            <a:endParaRPr sz="2000" b="0" i="0" u="none" strike="noStrike" cap="none">
              <a:solidFill>
                <a:srgbClr val="000000"/>
              </a:solidFill>
              <a:latin typeface="Arial"/>
              <a:ea typeface="Arial"/>
              <a:cs typeface="Arial"/>
              <a:sym typeface="Arial"/>
            </a:endParaRPr>
          </a:p>
        </p:txBody>
      </p:sp>
      <p:sp>
        <p:nvSpPr>
          <p:cNvPr id="420" name="Google Shape;420;p54"/>
          <p:cNvSpPr txBox="1"/>
          <p:nvPr/>
        </p:nvSpPr>
        <p:spPr>
          <a:xfrm>
            <a:off x="146650" y="1047000"/>
            <a:ext cx="8429100" cy="3740400"/>
          </a:xfrm>
          <a:prstGeom prst="rect">
            <a:avLst/>
          </a:prstGeom>
          <a:noFill/>
          <a:ln>
            <a:noFill/>
          </a:ln>
        </p:spPr>
        <p:txBody>
          <a:bodyPr spcFirstLastPara="1" wrap="square" lIns="91425" tIns="45700" rIns="91425" bIns="45700" anchor="t" anchorCtr="0">
            <a:spAutoFit/>
          </a:bodyPr>
          <a:lstStyle/>
          <a:p>
            <a:pPr marL="0" marR="0" lvl="0" indent="0" algn="l" rtl="0">
              <a:lnSpc>
                <a:spcPct val="175000"/>
              </a:lnSpc>
              <a:spcBef>
                <a:spcPts val="0"/>
              </a:spcBef>
              <a:spcAft>
                <a:spcPts val="0"/>
              </a:spcAft>
              <a:buClr>
                <a:srgbClr val="000000"/>
              </a:buClr>
              <a:buSzPts val="1900"/>
              <a:buFont typeface="Arial"/>
              <a:buNone/>
            </a:pPr>
            <a:r>
              <a:rPr lang="pt-BR" b="0" i="0" u="none" strike="noStrike" cap="none">
                <a:solidFill>
                  <a:schemeClr val="dk1"/>
                </a:solidFill>
                <a:latin typeface="Calibri"/>
                <a:ea typeface="Calibri"/>
                <a:cs typeface="Calibri"/>
                <a:sym typeface="Calibri"/>
              </a:rPr>
              <a:t>c) em caso de possibilidade de compra, locação de bens ou do acesso a bens, ser avaliados os custos e os benefícios de cada opção para escolha da alternativa mais vantajosa, prospectando-se arranjos inovadores em sede de economia circular; e</a:t>
            </a:r>
            <a:endParaRPr b="0" i="0" u="none" strike="noStrike" cap="none">
              <a:solidFill>
                <a:schemeClr val="dk1"/>
              </a:solidFill>
              <a:latin typeface="Calibri"/>
              <a:ea typeface="Calibri"/>
              <a:cs typeface="Calibri"/>
              <a:sym typeface="Calibri"/>
            </a:endParaRPr>
          </a:p>
          <a:p>
            <a:pPr marL="0" marR="0" lvl="0" indent="0" algn="l" rtl="0">
              <a:lnSpc>
                <a:spcPct val="175000"/>
              </a:lnSpc>
              <a:spcBef>
                <a:spcPts val="1500"/>
              </a:spcBef>
              <a:spcAft>
                <a:spcPts val="0"/>
              </a:spcAft>
              <a:buClr>
                <a:srgbClr val="000000"/>
              </a:buClr>
              <a:buSzPts val="1900"/>
              <a:buFont typeface="Arial"/>
              <a:buNone/>
            </a:pPr>
            <a:r>
              <a:rPr lang="pt-BR" b="0" i="0" u="none" strike="noStrike" cap="none">
                <a:solidFill>
                  <a:schemeClr val="dk1"/>
                </a:solidFill>
                <a:latin typeface="Calibri"/>
                <a:ea typeface="Calibri"/>
                <a:cs typeface="Calibri"/>
                <a:sym typeface="Calibri"/>
              </a:rPr>
              <a:t>d) ser consideradas outras opções logísticas menos onerosas à Administração, tais como chamamentos públicos de doação e permutas.</a:t>
            </a:r>
            <a:endParaRPr b="0" i="0" u="none" strike="noStrike" cap="none">
              <a:solidFill>
                <a:schemeClr val="dk1"/>
              </a:solidFill>
              <a:latin typeface="Calibri"/>
              <a:ea typeface="Calibri"/>
              <a:cs typeface="Calibri"/>
              <a:sym typeface="Calibri"/>
            </a:endParaRPr>
          </a:p>
          <a:p>
            <a:pPr marL="0" marR="0" lvl="0" indent="0" algn="l" rtl="0">
              <a:lnSpc>
                <a:spcPct val="175000"/>
              </a:lnSpc>
              <a:spcBef>
                <a:spcPts val="1500"/>
              </a:spcBef>
              <a:spcAft>
                <a:spcPts val="0"/>
              </a:spcAft>
              <a:buClr>
                <a:srgbClr val="000000"/>
              </a:buClr>
              <a:buSzPts val="1900"/>
              <a:buFont typeface="Arial"/>
              <a:buNone/>
            </a:pPr>
            <a:r>
              <a:rPr lang="pt-BR" b="0" i="0" u="none" strike="noStrike" cap="none">
                <a:solidFill>
                  <a:schemeClr val="dk1"/>
                </a:solidFill>
                <a:latin typeface="Calibri"/>
                <a:ea typeface="Calibri"/>
                <a:cs typeface="Calibri"/>
                <a:sym typeface="Calibri"/>
              </a:rPr>
              <a:t>IV - descrição da solução como um todo, inclusive das exigências relacionadas à manutenção e à assistência técnica, quando for o caso;</a:t>
            </a:r>
            <a:endParaRPr b="0" i="0" u="none" strike="noStrike" cap="none">
              <a:solidFill>
                <a:srgbClr val="000000"/>
              </a:solidFill>
              <a:latin typeface="Calibri"/>
              <a:ea typeface="Calibri"/>
              <a:cs typeface="Calibri"/>
              <a:sym typeface="Calibri"/>
            </a:endParaRPr>
          </a:p>
          <a:p>
            <a:pPr marL="0" marR="0" lvl="0" indent="0" algn="just" rtl="0">
              <a:lnSpc>
                <a:spcPct val="100000"/>
              </a:lnSpc>
              <a:spcBef>
                <a:spcPts val="1500"/>
              </a:spcBef>
              <a:spcAft>
                <a:spcPts val="0"/>
              </a:spcAft>
              <a:buClr>
                <a:srgbClr val="000000"/>
              </a:buClr>
              <a:buSzPts val="1900"/>
              <a:buFont typeface="Arial"/>
              <a:buNone/>
            </a:pPr>
            <a:endParaRPr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900"/>
              <a:buFont typeface="Arial"/>
              <a:buNone/>
            </a:pPr>
            <a:endParaRPr b="0" i="0" u="none" strike="noStrike" cap="none">
              <a:solidFill>
                <a:srgbClr val="000000"/>
              </a:solidFill>
              <a:latin typeface="Calibri"/>
              <a:ea typeface="Calibri"/>
              <a:cs typeface="Calibri"/>
              <a:sym typeface="Calibri"/>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55"/>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426" name="Google Shape;426;p55"/>
          <p:cNvSpPr txBox="1"/>
          <p:nvPr/>
        </p:nvSpPr>
        <p:spPr>
          <a:xfrm>
            <a:off x="458450" y="380375"/>
            <a:ext cx="9144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0" i="0" u="none" strike="noStrike" cap="small">
                <a:solidFill>
                  <a:schemeClr val="dk1"/>
                </a:solidFill>
                <a:latin typeface="Calibri"/>
                <a:ea typeface="Calibri"/>
                <a:cs typeface="Calibri"/>
                <a:sym typeface="Calibri"/>
              </a:rPr>
              <a:t>análise da Instrução Normativa 058/2022</a:t>
            </a:r>
            <a:endParaRPr sz="2000" b="0" i="0" u="none" strike="noStrike" cap="none">
              <a:solidFill>
                <a:srgbClr val="000000"/>
              </a:solidFill>
              <a:latin typeface="Arial"/>
              <a:ea typeface="Arial"/>
              <a:cs typeface="Arial"/>
              <a:sym typeface="Arial"/>
            </a:endParaRPr>
          </a:p>
        </p:txBody>
      </p:sp>
      <p:sp>
        <p:nvSpPr>
          <p:cNvPr id="427" name="Google Shape;427;p55"/>
          <p:cNvSpPr txBox="1"/>
          <p:nvPr/>
        </p:nvSpPr>
        <p:spPr>
          <a:xfrm>
            <a:off x="458450" y="978525"/>
            <a:ext cx="8565900" cy="4879500"/>
          </a:xfrm>
          <a:prstGeom prst="rect">
            <a:avLst/>
          </a:prstGeom>
          <a:noFill/>
          <a:ln>
            <a:noFill/>
          </a:ln>
        </p:spPr>
        <p:txBody>
          <a:bodyPr spcFirstLastPara="1" wrap="square" lIns="91425" tIns="45700" rIns="91425" bIns="45700" anchor="t" anchorCtr="0">
            <a:spAutoFit/>
          </a:bodyPr>
          <a:lstStyle/>
          <a:p>
            <a:pPr marL="0" marR="0" lvl="0" indent="0" algn="l" rtl="0">
              <a:lnSpc>
                <a:spcPct val="175000"/>
              </a:lnSpc>
              <a:spcBef>
                <a:spcPts val="0"/>
              </a:spcBef>
              <a:spcAft>
                <a:spcPts val="0"/>
              </a:spcAft>
              <a:buClr>
                <a:schemeClr val="dk1"/>
              </a:buClr>
              <a:buSzPts val="1100"/>
              <a:buFont typeface="Arial"/>
              <a:buNone/>
            </a:pPr>
            <a:r>
              <a:rPr lang="pt-BR" b="0" i="0" u="none" strike="noStrike" cap="none">
                <a:solidFill>
                  <a:schemeClr val="dk1"/>
                </a:solidFill>
                <a:latin typeface="Calibri"/>
                <a:ea typeface="Calibri"/>
                <a:cs typeface="Calibri"/>
                <a:sym typeface="Calibri"/>
              </a:rPr>
              <a:t>V - estimativa das quantidades a serem contratadas, acompanhada das memórias de cálculo e dos documentos que lhe dão suporte, considerando a interdependência com outras contratações, de modo a possibilitar economia de escala;</a:t>
            </a:r>
            <a:endParaRPr b="0" i="0" u="none" strike="noStrike" cap="none">
              <a:solidFill>
                <a:schemeClr val="dk1"/>
              </a:solidFill>
              <a:latin typeface="Calibri"/>
              <a:ea typeface="Calibri"/>
              <a:cs typeface="Calibri"/>
              <a:sym typeface="Calibri"/>
            </a:endParaRPr>
          </a:p>
          <a:p>
            <a:pPr marL="0" marR="0" lvl="0" indent="0" algn="l" rtl="0">
              <a:lnSpc>
                <a:spcPct val="175000"/>
              </a:lnSpc>
              <a:spcBef>
                <a:spcPts val="1500"/>
              </a:spcBef>
              <a:spcAft>
                <a:spcPts val="0"/>
              </a:spcAft>
              <a:buClr>
                <a:schemeClr val="dk1"/>
              </a:buClr>
              <a:buSzPts val="1100"/>
              <a:buFont typeface="Arial"/>
              <a:buNone/>
            </a:pPr>
            <a:r>
              <a:rPr lang="pt-BR" b="0" i="0" u="none" strike="noStrike" cap="none">
                <a:solidFill>
                  <a:schemeClr val="dk1"/>
                </a:solidFill>
                <a:latin typeface="Calibri"/>
                <a:ea typeface="Calibri"/>
                <a:cs typeface="Calibri"/>
                <a:sym typeface="Calibri"/>
              </a:rPr>
              <a:t>VI - estimativa do valor da contratação, acompanhada dos preços unitários referenciais, das memórias de cálculo e dos documentos que lhe dão suporte, que poderão constar de anexo classificado, se a Administração optar por preservar o seu sigilo até a conclusão da licitação;</a:t>
            </a:r>
            <a:endParaRPr b="0" i="0" u="none" strike="noStrike" cap="none">
              <a:solidFill>
                <a:schemeClr val="dk1"/>
              </a:solidFill>
              <a:latin typeface="Calibri"/>
              <a:ea typeface="Calibri"/>
              <a:cs typeface="Calibri"/>
              <a:sym typeface="Calibri"/>
            </a:endParaRPr>
          </a:p>
          <a:p>
            <a:pPr marL="0" marR="0" lvl="0" indent="0" algn="l" rtl="0">
              <a:lnSpc>
                <a:spcPct val="175000"/>
              </a:lnSpc>
              <a:spcBef>
                <a:spcPts val="1500"/>
              </a:spcBef>
              <a:spcAft>
                <a:spcPts val="0"/>
              </a:spcAft>
              <a:buClr>
                <a:schemeClr val="dk1"/>
              </a:buClr>
              <a:buSzPts val="1100"/>
              <a:buFont typeface="Arial"/>
              <a:buNone/>
            </a:pPr>
            <a:r>
              <a:rPr lang="pt-BR" b="0" i="0" u="none" strike="noStrike" cap="none">
                <a:solidFill>
                  <a:schemeClr val="dk1"/>
                </a:solidFill>
                <a:latin typeface="Calibri"/>
                <a:ea typeface="Calibri"/>
                <a:cs typeface="Calibri"/>
                <a:sym typeface="Calibri"/>
              </a:rPr>
              <a:t>VII - justificativas para o parcelamento ou não da solução;</a:t>
            </a:r>
            <a:endParaRPr b="0" i="0" u="none" strike="noStrike" cap="none">
              <a:solidFill>
                <a:srgbClr val="555555"/>
              </a:solidFill>
              <a:highlight>
                <a:srgbClr val="FFFFFF"/>
              </a:highlight>
              <a:latin typeface="Arial"/>
              <a:ea typeface="Arial"/>
              <a:cs typeface="Arial"/>
              <a:sym typeface="Arial"/>
            </a:endParaRPr>
          </a:p>
          <a:p>
            <a:pPr marL="0" marR="0" lvl="0" indent="0" algn="l" rtl="0">
              <a:lnSpc>
                <a:spcPct val="175000"/>
              </a:lnSpc>
              <a:spcBef>
                <a:spcPts val="1500"/>
              </a:spcBef>
              <a:spcAft>
                <a:spcPts val="0"/>
              </a:spcAft>
              <a:buClr>
                <a:schemeClr val="dk1"/>
              </a:buClr>
              <a:buSzPts val="1100"/>
              <a:buFont typeface="Arial"/>
              <a:buNone/>
            </a:pPr>
            <a:endParaRPr b="0" i="0" u="none" strike="noStrike" cap="none">
              <a:solidFill>
                <a:schemeClr val="dk1"/>
              </a:solidFill>
              <a:latin typeface="Calibri"/>
              <a:ea typeface="Calibri"/>
              <a:cs typeface="Calibri"/>
              <a:sym typeface="Calibri"/>
            </a:endParaRPr>
          </a:p>
          <a:p>
            <a:pPr marL="0" marR="0" lvl="0" indent="0" algn="l" rtl="0">
              <a:lnSpc>
                <a:spcPct val="175000"/>
              </a:lnSpc>
              <a:spcBef>
                <a:spcPts val="1500"/>
              </a:spcBef>
              <a:spcAft>
                <a:spcPts val="0"/>
              </a:spcAft>
              <a:buClr>
                <a:srgbClr val="000000"/>
              </a:buClr>
              <a:buSzPts val="1900"/>
              <a:buFont typeface="Arial"/>
              <a:buNone/>
            </a:pPr>
            <a:endParaRPr b="0" i="0" u="none" strike="noStrike" cap="none">
              <a:solidFill>
                <a:schemeClr val="dk1"/>
              </a:solidFill>
              <a:latin typeface="Calibri"/>
              <a:ea typeface="Calibri"/>
              <a:cs typeface="Calibri"/>
              <a:sym typeface="Calibri"/>
            </a:endParaRPr>
          </a:p>
          <a:p>
            <a:pPr marL="0" marR="0" lvl="0" indent="0" algn="just" rtl="0">
              <a:lnSpc>
                <a:spcPct val="100000"/>
              </a:lnSpc>
              <a:spcBef>
                <a:spcPts val="1500"/>
              </a:spcBef>
              <a:spcAft>
                <a:spcPts val="0"/>
              </a:spcAft>
              <a:buClr>
                <a:srgbClr val="000000"/>
              </a:buClr>
              <a:buSzPts val="1900"/>
              <a:buFont typeface="Arial"/>
              <a:buNone/>
            </a:pPr>
            <a:endParaRPr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900"/>
              <a:buFont typeface="Arial"/>
              <a:buNone/>
            </a:pPr>
            <a:endParaRPr b="0" i="0" u="none" strike="noStrike" cap="none">
              <a:solidFill>
                <a:srgbClr val="000000"/>
              </a:solidFill>
              <a:latin typeface="Calibri"/>
              <a:ea typeface="Calibri"/>
              <a:cs typeface="Calibri"/>
              <a:sym typeface="Calibri"/>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56"/>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433" name="Google Shape;433;p56"/>
          <p:cNvSpPr txBox="1"/>
          <p:nvPr/>
        </p:nvSpPr>
        <p:spPr>
          <a:xfrm>
            <a:off x="-643780" y="360815"/>
            <a:ext cx="114018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0" i="0" u="none" strike="noStrike" cap="small">
                <a:solidFill>
                  <a:schemeClr val="dk1"/>
                </a:solidFill>
                <a:latin typeface="Calibri"/>
                <a:ea typeface="Calibri"/>
                <a:cs typeface="Calibri"/>
                <a:sym typeface="Calibri"/>
              </a:rPr>
              <a:t>análise da Instrução Normativa 058/2022</a:t>
            </a:r>
            <a:endParaRPr sz="2000" b="0" i="0" u="none" strike="noStrike" cap="none">
              <a:solidFill>
                <a:srgbClr val="000000"/>
              </a:solidFill>
              <a:latin typeface="Arial"/>
              <a:ea typeface="Arial"/>
              <a:cs typeface="Arial"/>
              <a:sym typeface="Arial"/>
            </a:endParaRPr>
          </a:p>
        </p:txBody>
      </p:sp>
      <p:sp>
        <p:nvSpPr>
          <p:cNvPr id="434" name="Google Shape;434;p56"/>
          <p:cNvSpPr txBox="1"/>
          <p:nvPr/>
        </p:nvSpPr>
        <p:spPr>
          <a:xfrm>
            <a:off x="372575" y="761025"/>
            <a:ext cx="8524500" cy="6018300"/>
          </a:xfrm>
          <a:prstGeom prst="rect">
            <a:avLst/>
          </a:prstGeom>
          <a:noFill/>
          <a:ln>
            <a:noFill/>
          </a:ln>
        </p:spPr>
        <p:txBody>
          <a:bodyPr spcFirstLastPara="1" wrap="square" lIns="91425" tIns="45700" rIns="91425" bIns="45700" anchor="t" anchorCtr="0">
            <a:spAutoFit/>
          </a:bodyPr>
          <a:lstStyle/>
          <a:p>
            <a:pPr marL="0" marR="0" lvl="0" indent="0" algn="l" rtl="0">
              <a:lnSpc>
                <a:spcPct val="175000"/>
              </a:lnSpc>
              <a:spcBef>
                <a:spcPts val="0"/>
              </a:spcBef>
              <a:spcAft>
                <a:spcPts val="0"/>
              </a:spcAft>
              <a:buClr>
                <a:srgbClr val="000000"/>
              </a:buClr>
              <a:buSzPts val="1900"/>
              <a:buFont typeface="Arial"/>
              <a:buNone/>
            </a:pPr>
            <a:r>
              <a:rPr lang="pt-BR" b="0" i="0" u="none" strike="noStrike" cap="none">
                <a:solidFill>
                  <a:schemeClr val="dk1"/>
                </a:solidFill>
                <a:latin typeface="Calibri"/>
                <a:ea typeface="Calibri"/>
                <a:cs typeface="Calibri"/>
                <a:sym typeface="Calibri"/>
              </a:rPr>
              <a:t>VIII - contratações correlatas e/ou interdependentes;</a:t>
            </a:r>
            <a:endParaRPr b="0" i="0" u="none" strike="noStrike" cap="none">
              <a:solidFill>
                <a:schemeClr val="dk1"/>
              </a:solidFill>
              <a:latin typeface="Calibri"/>
              <a:ea typeface="Calibri"/>
              <a:cs typeface="Calibri"/>
              <a:sym typeface="Calibri"/>
            </a:endParaRPr>
          </a:p>
          <a:p>
            <a:pPr marL="0" marR="0" lvl="0" indent="0" algn="l" rtl="0">
              <a:lnSpc>
                <a:spcPct val="175000"/>
              </a:lnSpc>
              <a:spcBef>
                <a:spcPts val="1500"/>
              </a:spcBef>
              <a:spcAft>
                <a:spcPts val="0"/>
              </a:spcAft>
              <a:buClr>
                <a:srgbClr val="000000"/>
              </a:buClr>
              <a:buSzPts val="1900"/>
              <a:buFont typeface="Arial"/>
              <a:buNone/>
            </a:pPr>
            <a:r>
              <a:rPr lang="pt-BR" b="0" i="0" u="none" strike="noStrike" cap="none">
                <a:solidFill>
                  <a:schemeClr val="dk1"/>
                </a:solidFill>
                <a:latin typeface="Calibri"/>
                <a:ea typeface="Calibri"/>
                <a:cs typeface="Calibri"/>
                <a:sym typeface="Calibri"/>
              </a:rPr>
              <a:t>IX - demonstrativo da previsão da contratação no Plano de Contratações Anual, de modo a indicar o seu alinhamento com o instrumentos de planejamento do órgão ou entidade;</a:t>
            </a:r>
            <a:endParaRPr b="0" i="0" u="none" strike="noStrike" cap="none">
              <a:solidFill>
                <a:schemeClr val="dk1"/>
              </a:solidFill>
              <a:latin typeface="Calibri"/>
              <a:ea typeface="Calibri"/>
              <a:cs typeface="Calibri"/>
              <a:sym typeface="Calibri"/>
            </a:endParaRPr>
          </a:p>
          <a:p>
            <a:pPr marL="0" marR="0" lvl="0" indent="0" algn="l" rtl="0">
              <a:lnSpc>
                <a:spcPct val="175000"/>
              </a:lnSpc>
              <a:spcBef>
                <a:spcPts val="1500"/>
              </a:spcBef>
              <a:spcAft>
                <a:spcPts val="0"/>
              </a:spcAft>
              <a:buClr>
                <a:srgbClr val="000000"/>
              </a:buClr>
              <a:buSzPts val="1900"/>
              <a:buFont typeface="Arial"/>
              <a:buNone/>
            </a:pPr>
            <a:r>
              <a:rPr lang="pt-BR" b="0" i="0" u="none" strike="noStrike" cap="none">
                <a:solidFill>
                  <a:schemeClr val="dk1"/>
                </a:solidFill>
                <a:latin typeface="Calibri"/>
                <a:ea typeface="Calibri"/>
                <a:cs typeface="Calibri"/>
                <a:sym typeface="Calibri"/>
              </a:rPr>
              <a:t>X - demonstrativo dos resultados pretendidos, em termos de economicidade e de melhor aproveitamento dos recursos humanos, materiais e financeiros disponíveis;</a:t>
            </a:r>
            <a:endParaRPr b="0" i="0" u="none" strike="noStrike" cap="none">
              <a:solidFill>
                <a:schemeClr val="dk1"/>
              </a:solidFill>
              <a:latin typeface="Calibri"/>
              <a:ea typeface="Calibri"/>
              <a:cs typeface="Calibri"/>
              <a:sym typeface="Calibri"/>
            </a:endParaRPr>
          </a:p>
          <a:p>
            <a:pPr marL="0" marR="0" lvl="0" indent="0" algn="l" rtl="0">
              <a:lnSpc>
                <a:spcPct val="175000"/>
              </a:lnSpc>
              <a:spcBef>
                <a:spcPts val="1500"/>
              </a:spcBef>
              <a:spcAft>
                <a:spcPts val="0"/>
              </a:spcAft>
              <a:buClr>
                <a:srgbClr val="000000"/>
              </a:buClr>
              <a:buSzPts val="1900"/>
              <a:buFont typeface="Arial"/>
              <a:buNone/>
            </a:pPr>
            <a:r>
              <a:rPr lang="pt-BR" b="0" i="0" u="none" strike="noStrike" cap="none">
                <a:solidFill>
                  <a:schemeClr val="dk1"/>
                </a:solidFill>
                <a:latin typeface="Calibri"/>
                <a:ea typeface="Calibri"/>
                <a:cs typeface="Calibri"/>
                <a:sym typeface="Calibri"/>
              </a:rPr>
              <a:t>XI - providências a serem adotadas pela Administração previamente à celebração do contrato, tais como adaptações no ambiente do órgão ou da entidade, necessidade de obtenção de licenças, outorgas ou autorizações, capacitação de servidores ou de empregados para fiscalização e gestão contratual;</a:t>
            </a:r>
            <a:endParaRPr b="0" i="0" u="none" strike="noStrike" cap="none">
              <a:solidFill>
                <a:schemeClr val="dk1"/>
              </a:solidFill>
              <a:latin typeface="Calibri"/>
              <a:ea typeface="Calibri"/>
              <a:cs typeface="Calibri"/>
              <a:sym typeface="Calibri"/>
            </a:endParaRPr>
          </a:p>
          <a:p>
            <a:pPr marL="0" marR="0" lvl="0" indent="0" algn="l" rtl="0">
              <a:lnSpc>
                <a:spcPct val="175000"/>
              </a:lnSpc>
              <a:spcBef>
                <a:spcPts val="1500"/>
              </a:spcBef>
              <a:spcAft>
                <a:spcPts val="0"/>
              </a:spcAft>
              <a:buClr>
                <a:srgbClr val="000000"/>
              </a:buClr>
              <a:buSzPts val="1900"/>
              <a:buFont typeface="Arial"/>
              <a:buNone/>
            </a:pPr>
            <a:endParaRPr b="0" i="0" u="none" strike="noStrike" cap="none">
              <a:solidFill>
                <a:schemeClr val="dk1"/>
              </a:solidFill>
              <a:latin typeface="Calibri"/>
              <a:ea typeface="Calibri"/>
              <a:cs typeface="Calibri"/>
              <a:sym typeface="Calibri"/>
            </a:endParaRPr>
          </a:p>
          <a:p>
            <a:pPr marL="0" marR="0" lvl="0" indent="0" algn="l" rtl="0">
              <a:lnSpc>
                <a:spcPct val="175000"/>
              </a:lnSpc>
              <a:spcBef>
                <a:spcPts val="1500"/>
              </a:spcBef>
              <a:spcAft>
                <a:spcPts val="0"/>
              </a:spcAft>
              <a:buClr>
                <a:srgbClr val="000000"/>
              </a:buClr>
              <a:buSzPts val="1900"/>
              <a:buFont typeface="Arial"/>
              <a:buNone/>
            </a:pPr>
            <a:endParaRPr b="0" i="0" u="none" strike="noStrike" cap="none">
              <a:solidFill>
                <a:schemeClr val="dk1"/>
              </a:solidFill>
              <a:latin typeface="Calibri"/>
              <a:ea typeface="Calibri"/>
              <a:cs typeface="Calibri"/>
              <a:sym typeface="Calibri"/>
            </a:endParaRPr>
          </a:p>
          <a:p>
            <a:pPr marL="0" marR="0" lvl="0" indent="0" algn="l" rtl="0">
              <a:lnSpc>
                <a:spcPct val="175000"/>
              </a:lnSpc>
              <a:spcBef>
                <a:spcPts val="1500"/>
              </a:spcBef>
              <a:spcAft>
                <a:spcPts val="0"/>
              </a:spcAft>
              <a:buClr>
                <a:srgbClr val="000000"/>
              </a:buClr>
              <a:buSzPts val="1900"/>
              <a:buFont typeface="Arial"/>
              <a:buNone/>
            </a:pPr>
            <a:endParaRPr b="0" i="0" u="none" strike="noStrike" cap="none">
              <a:solidFill>
                <a:schemeClr val="dk1"/>
              </a:solidFill>
              <a:latin typeface="Calibri"/>
              <a:ea typeface="Calibri"/>
              <a:cs typeface="Calibri"/>
              <a:sym typeface="Calibri"/>
            </a:endParaRPr>
          </a:p>
          <a:p>
            <a:pPr marL="0" marR="0" lvl="0" indent="0" algn="just" rtl="0">
              <a:lnSpc>
                <a:spcPct val="100000"/>
              </a:lnSpc>
              <a:spcBef>
                <a:spcPts val="1500"/>
              </a:spcBef>
              <a:spcAft>
                <a:spcPts val="0"/>
              </a:spcAft>
              <a:buClr>
                <a:srgbClr val="000000"/>
              </a:buClr>
              <a:buSzPts val="1900"/>
              <a:buFont typeface="Arial"/>
              <a:buNone/>
            </a:pPr>
            <a:endParaRPr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900"/>
              <a:buFont typeface="Arial"/>
              <a:buNone/>
            </a:pPr>
            <a:endParaRPr b="0" i="0" u="none" strike="noStrike" cap="none">
              <a:solidFill>
                <a:srgbClr val="000000"/>
              </a:solidFill>
              <a:latin typeface="Calibri"/>
              <a:ea typeface="Calibri"/>
              <a:cs typeface="Calibri"/>
              <a:sym typeface="Calibri"/>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57"/>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440" name="Google Shape;440;p57"/>
          <p:cNvSpPr txBox="1"/>
          <p:nvPr/>
        </p:nvSpPr>
        <p:spPr>
          <a:xfrm>
            <a:off x="-307376" y="394850"/>
            <a:ext cx="93129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0" i="0" u="none" strike="noStrike" cap="small">
                <a:solidFill>
                  <a:schemeClr val="dk1"/>
                </a:solidFill>
                <a:latin typeface="Calibri"/>
                <a:ea typeface="Calibri"/>
                <a:cs typeface="Calibri"/>
                <a:sym typeface="Calibri"/>
              </a:rPr>
              <a:t>análise da Instrução Normativa 058/2022</a:t>
            </a:r>
            <a:endParaRPr sz="2000" b="0" i="0" u="none" strike="noStrike" cap="none">
              <a:solidFill>
                <a:srgbClr val="000000"/>
              </a:solidFill>
              <a:latin typeface="Arial"/>
              <a:ea typeface="Arial"/>
              <a:cs typeface="Arial"/>
              <a:sym typeface="Arial"/>
            </a:endParaRPr>
          </a:p>
        </p:txBody>
      </p:sp>
      <p:sp>
        <p:nvSpPr>
          <p:cNvPr id="441" name="Google Shape;441;p57"/>
          <p:cNvSpPr txBox="1"/>
          <p:nvPr/>
        </p:nvSpPr>
        <p:spPr>
          <a:xfrm>
            <a:off x="277200" y="1039525"/>
            <a:ext cx="8589600" cy="5071800"/>
          </a:xfrm>
          <a:prstGeom prst="rect">
            <a:avLst/>
          </a:prstGeom>
          <a:noFill/>
          <a:ln>
            <a:noFill/>
          </a:ln>
        </p:spPr>
        <p:txBody>
          <a:bodyPr spcFirstLastPara="1" wrap="square" lIns="91425" tIns="45700" rIns="91425" bIns="45700" anchor="t" anchorCtr="0">
            <a:spAutoFit/>
          </a:bodyPr>
          <a:lstStyle/>
          <a:p>
            <a:pPr marL="0" marR="0" lvl="0" indent="0" algn="l" rtl="0">
              <a:lnSpc>
                <a:spcPct val="175000"/>
              </a:lnSpc>
              <a:spcBef>
                <a:spcPts val="0"/>
              </a:spcBef>
              <a:spcAft>
                <a:spcPts val="0"/>
              </a:spcAft>
              <a:buClr>
                <a:srgbClr val="000000"/>
              </a:buClr>
              <a:buSzPts val="1900"/>
              <a:buFont typeface="Arial"/>
              <a:buNone/>
            </a:pPr>
            <a:r>
              <a:rPr lang="pt-BR" b="0" i="0" u="none" strike="noStrike" cap="none">
                <a:solidFill>
                  <a:schemeClr val="dk1"/>
                </a:solidFill>
                <a:latin typeface="Calibri"/>
                <a:ea typeface="Calibri"/>
                <a:cs typeface="Calibri"/>
                <a:sym typeface="Calibri"/>
              </a:rPr>
              <a:t>XII - descrição de possíveis impactos ambientais e respectivas medidas mitigadoras, incluídos requisitos de baixo consumo de energia e de outros recursos, bem como logística reversa para desfazimento e reciclagem de bens e refugos, quando aplicável; e</a:t>
            </a:r>
            <a:endParaRPr b="0" i="0" u="none" strike="noStrike" cap="none">
              <a:solidFill>
                <a:schemeClr val="dk1"/>
              </a:solidFill>
              <a:latin typeface="Calibri"/>
              <a:ea typeface="Calibri"/>
              <a:cs typeface="Calibri"/>
              <a:sym typeface="Calibri"/>
            </a:endParaRPr>
          </a:p>
          <a:p>
            <a:pPr marL="0" marR="0" lvl="0" indent="0" algn="l" rtl="0">
              <a:lnSpc>
                <a:spcPct val="175000"/>
              </a:lnSpc>
              <a:spcBef>
                <a:spcPts val="1500"/>
              </a:spcBef>
              <a:spcAft>
                <a:spcPts val="0"/>
              </a:spcAft>
              <a:buClr>
                <a:srgbClr val="000000"/>
              </a:buClr>
              <a:buSzPts val="1900"/>
              <a:buFont typeface="Arial"/>
              <a:buNone/>
            </a:pPr>
            <a:r>
              <a:rPr lang="pt-BR" b="0" i="0" u="none" strike="noStrike" cap="none">
                <a:solidFill>
                  <a:schemeClr val="dk1"/>
                </a:solidFill>
                <a:latin typeface="Calibri"/>
                <a:ea typeface="Calibri"/>
                <a:cs typeface="Calibri"/>
                <a:sym typeface="Calibri"/>
              </a:rPr>
              <a:t>XIII - posicionamento conclusivo sobre a adequação da contratação para o atendimento da necessidade a que se destina.</a:t>
            </a:r>
            <a:endParaRPr b="0" i="0" u="none" strike="noStrike" cap="none">
              <a:solidFill>
                <a:schemeClr val="dk1"/>
              </a:solidFill>
              <a:latin typeface="Calibri"/>
              <a:ea typeface="Calibri"/>
              <a:cs typeface="Calibri"/>
              <a:sym typeface="Calibri"/>
            </a:endParaRPr>
          </a:p>
          <a:p>
            <a:pPr marL="0" marR="0" lvl="0" indent="0" algn="l" rtl="0">
              <a:lnSpc>
                <a:spcPct val="175000"/>
              </a:lnSpc>
              <a:spcBef>
                <a:spcPts val="1500"/>
              </a:spcBef>
              <a:spcAft>
                <a:spcPts val="0"/>
              </a:spcAft>
              <a:buClr>
                <a:srgbClr val="000000"/>
              </a:buClr>
              <a:buSzPts val="1900"/>
              <a:buFont typeface="Arial"/>
              <a:buNone/>
            </a:pPr>
            <a:endParaRPr b="0" i="0" u="none" strike="noStrike" cap="none">
              <a:solidFill>
                <a:schemeClr val="dk1"/>
              </a:solidFill>
              <a:latin typeface="Calibri"/>
              <a:ea typeface="Calibri"/>
              <a:cs typeface="Calibri"/>
              <a:sym typeface="Calibri"/>
            </a:endParaRPr>
          </a:p>
          <a:p>
            <a:pPr marL="0" marR="0" lvl="0" indent="0" algn="l" rtl="0">
              <a:lnSpc>
                <a:spcPct val="175000"/>
              </a:lnSpc>
              <a:spcBef>
                <a:spcPts val="1500"/>
              </a:spcBef>
              <a:spcAft>
                <a:spcPts val="0"/>
              </a:spcAft>
              <a:buClr>
                <a:srgbClr val="000000"/>
              </a:buClr>
              <a:buSzPts val="1900"/>
              <a:buFont typeface="Arial"/>
              <a:buNone/>
            </a:pPr>
            <a:endParaRPr b="0" i="0" u="none" strike="noStrike" cap="none">
              <a:solidFill>
                <a:schemeClr val="dk1"/>
              </a:solidFill>
              <a:latin typeface="Calibri"/>
              <a:ea typeface="Calibri"/>
              <a:cs typeface="Calibri"/>
              <a:sym typeface="Calibri"/>
            </a:endParaRPr>
          </a:p>
          <a:p>
            <a:pPr marL="0" marR="0" lvl="0" indent="0" algn="l" rtl="0">
              <a:lnSpc>
                <a:spcPct val="175000"/>
              </a:lnSpc>
              <a:spcBef>
                <a:spcPts val="1500"/>
              </a:spcBef>
              <a:spcAft>
                <a:spcPts val="0"/>
              </a:spcAft>
              <a:buClr>
                <a:srgbClr val="000000"/>
              </a:buClr>
              <a:buSzPts val="1900"/>
              <a:buFont typeface="Arial"/>
              <a:buNone/>
            </a:pPr>
            <a:endParaRPr b="0" i="0" u="none" strike="noStrike" cap="none">
              <a:solidFill>
                <a:schemeClr val="dk1"/>
              </a:solidFill>
              <a:latin typeface="Calibri"/>
              <a:ea typeface="Calibri"/>
              <a:cs typeface="Calibri"/>
              <a:sym typeface="Calibri"/>
            </a:endParaRPr>
          </a:p>
          <a:p>
            <a:pPr marL="0" marR="0" lvl="0" indent="0" algn="l" rtl="0">
              <a:lnSpc>
                <a:spcPct val="175000"/>
              </a:lnSpc>
              <a:spcBef>
                <a:spcPts val="1500"/>
              </a:spcBef>
              <a:spcAft>
                <a:spcPts val="0"/>
              </a:spcAft>
              <a:buClr>
                <a:srgbClr val="000000"/>
              </a:buClr>
              <a:buSzPts val="1900"/>
              <a:buFont typeface="Arial"/>
              <a:buNone/>
            </a:pPr>
            <a:endParaRPr b="0" i="0" u="none" strike="noStrike" cap="none">
              <a:solidFill>
                <a:schemeClr val="dk1"/>
              </a:solidFill>
              <a:latin typeface="Calibri"/>
              <a:ea typeface="Calibri"/>
              <a:cs typeface="Calibri"/>
              <a:sym typeface="Calibri"/>
            </a:endParaRPr>
          </a:p>
          <a:p>
            <a:pPr marL="0" marR="0" lvl="0" indent="0" algn="just" rtl="0">
              <a:lnSpc>
                <a:spcPct val="100000"/>
              </a:lnSpc>
              <a:spcBef>
                <a:spcPts val="1500"/>
              </a:spcBef>
              <a:spcAft>
                <a:spcPts val="0"/>
              </a:spcAft>
              <a:buClr>
                <a:srgbClr val="000000"/>
              </a:buClr>
              <a:buSzPts val="1900"/>
              <a:buFont typeface="Arial"/>
              <a:buNone/>
            </a:pPr>
            <a:endParaRPr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900"/>
              <a:buFont typeface="Arial"/>
              <a:buNone/>
            </a:pPr>
            <a:endParaRPr b="0" i="0" u="none" strike="noStrike" cap="none">
              <a:solidFill>
                <a:srgbClr val="000000"/>
              </a:solidFill>
              <a:latin typeface="Calibri"/>
              <a:ea typeface="Calibri"/>
              <a:cs typeface="Calibri"/>
              <a:sym typeface="Calibri"/>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p58"/>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447" name="Google Shape;447;p58"/>
          <p:cNvSpPr txBox="1"/>
          <p:nvPr/>
        </p:nvSpPr>
        <p:spPr>
          <a:xfrm>
            <a:off x="-75" y="283150"/>
            <a:ext cx="9144000" cy="23361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000000"/>
              </a:buClr>
              <a:buSzPts val="5200"/>
              <a:buFont typeface="Arial"/>
              <a:buNone/>
            </a:pPr>
            <a:r>
              <a:rPr lang="pt-BR" sz="5200" b="0" i="0" u="none" strike="noStrike" cap="small">
                <a:solidFill>
                  <a:srgbClr val="FFFFFF"/>
                </a:solidFill>
                <a:highlight>
                  <a:schemeClr val="dk1"/>
                </a:highlight>
                <a:latin typeface="Calibri"/>
                <a:ea typeface="Calibri"/>
                <a:cs typeface="Calibri"/>
                <a:sym typeface="Calibri"/>
              </a:rPr>
              <a:t>ETP x Termo de Referência</a:t>
            </a:r>
            <a:endParaRPr sz="5200" b="0" i="0" u="none" strike="noStrike" cap="small">
              <a:solidFill>
                <a:srgbClr val="FFFFFF"/>
              </a:solidFill>
              <a:highlight>
                <a:schemeClr val="dk1"/>
              </a:highlight>
              <a:latin typeface="Calibri"/>
              <a:ea typeface="Calibri"/>
              <a:cs typeface="Calibri"/>
              <a:sym typeface="Calibri"/>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59"/>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453" name="Google Shape;453;p59"/>
          <p:cNvSpPr txBox="1"/>
          <p:nvPr/>
        </p:nvSpPr>
        <p:spPr>
          <a:xfrm>
            <a:off x="158049" y="978150"/>
            <a:ext cx="89859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0" i="0" u="none" strike="noStrike" cap="small">
                <a:solidFill>
                  <a:schemeClr val="dk1"/>
                </a:solidFill>
                <a:latin typeface="Calibri"/>
                <a:ea typeface="Calibri"/>
                <a:cs typeface="Calibri"/>
                <a:sym typeface="Calibri"/>
              </a:rPr>
              <a:t>O Termo de Referência</a:t>
            </a:r>
            <a:endParaRPr sz="2000" b="0" i="0" u="none" strike="noStrike" cap="none">
              <a:solidFill>
                <a:srgbClr val="000000"/>
              </a:solidFill>
              <a:latin typeface="Arial"/>
              <a:ea typeface="Arial"/>
              <a:cs typeface="Arial"/>
              <a:sym typeface="Arial"/>
            </a:endParaRPr>
          </a:p>
        </p:txBody>
      </p:sp>
      <p:sp>
        <p:nvSpPr>
          <p:cNvPr id="454" name="Google Shape;454;p59"/>
          <p:cNvSpPr txBox="1"/>
          <p:nvPr/>
        </p:nvSpPr>
        <p:spPr>
          <a:xfrm>
            <a:off x="158048" y="1978775"/>
            <a:ext cx="8531100" cy="1323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pt-BR" sz="1600" b="0" i="0" u="none" strike="noStrike" cap="none">
                <a:solidFill>
                  <a:schemeClr val="dk1"/>
                </a:solidFill>
                <a:latin typeface="Calibri"/>
                <a:ea typeface="Calibri"/>
                <a:cs typeface="Calibri"/>
                <a:sym typeface="Calibri"/>
              </a:rPr>
              <a:t>No processo licitatório, o termo de referência é um documento da fase interna que contém todas as informações necessárias para aquisição de um bem ou serviço. O Termo de Referência, devidamente autorizado pela autoridade competente, </a:t>
            </a:r>
            <a:r>
              <a:rPr lang="pt-BR" sz="1600" b="1" i="1" u="none" strike="noStrike" cap="none">
                <a:solidFill>
                  <a:schemeClr val="dk1"/>
                </a:solidFill>
                <a:latin typeface="Calibri"/>
                <a:ea typeface="Calibri"/>
                <a:cs typeface="Calibri"/>
                <a:sym typeface="Calibri"/>
              </a:rPr>
              <a:t>é o documento que deve conter todos os elementos capazes de delimitar, de forma clara, concisa e objetiva todas as características do objeto ou do serviço a ser contratado</a:t>
            </a:r>
            <a:r>
              <a:rPr lang="pt-BR" sz="1600" b="0" i="0" u="none" strike="noStrike" cap="none">
                <a:solidFill>
                  <a:schemeClr val="dk1"/>
                </a:solidFill>
                <a:latin typeface="Calibri"/>
                <a:ea typeface="Calibri"/>
                <a:cs typeface="Calibri"/>
                <a:sym typeface="Calibri"/>
              </a:rPr>
              <a:t>. </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60"/>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460" name="Google Shape;460;p60"/>
          <p:cNvSpPr txBox="1"/>
          <p:nvPr/>
        </p:nvSpPr>
        <p:spPr>
          <a:xfrm>
            <a:off x="45350" y="945675"/>
            <a:ext cx="9144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0" i="0" u="none" strike="noStrike" cap="small">
                <a:solidFill>
                  <a:schemeClr val="dk1"/>
                </a:solidFill>
                <a:latin typeface="Calibri"/>
                <a:ea typeface="Calibri"/>
                <a:cs typeface="Calibri"/>
                <a:sym typeface="Calibri"/>
              </a:rPr>
              <a:t>O Termo de Referência</a:t>
            </a:r>
            <a:endParaRPr sz="2000" b="0" i="0" u="none" strike="noStrike" cap="none">
              <a:solidFill>
                <a:srgbClr val="000000"/>
              </a:solidFill>
              <a:latin typeface="Arial"/>
              <a:ea typeface="Arial"/>
              <a:cs typeface="Arial"/>
              <a:sym typeface="Arial"/>
            </a:endParaRPr>
          </a:p>
        </p:txBody>
      </p:sp>
      <p:sp>
        <p:nvSpPr>
          <p:cNvPr id="461" name="Google Shape;461;p60"/>
          <p:cNvSpPr txBox="1"/>
          <p:nvPr/>
        </p:nvSpPr>
        <p:spPr>
          <a:xfrm>
            <a:off x="281301" y="1768400"/>
            <a:ext cx="8453700" cy="2470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200"/>
              <a:buFont typeface="Arial"/>
              <a:buNone/>
            </a:pPr>
            <a:r>
              <a:rPr lang="pt-BR" sz="1600" b="1" i="0" u="none" strike="noStrike" cap="none">
                <a:solidFill>
                  <a:schemeClr val="dk1"/>
                </a:solidFill>
                <a:latin typeface="Calibri"/>
                <a:ea typeface="Calibri"/>
                <a:cs typeface="Calibri"/>
                <a:sym typeface="Calibri"/>
              </a:rPr>
              <a:t>A definição do objeto em toda a sua latitude talvez seja de longe o aspecto mais polêmico (e interessante) a constar do Termo de Referência</a:t>
            </a:r>
            <a:r>
              <a:rPr lang="pt-BR" sz="1600" b="0" i="0" u="none" strike="noStrike" cap="none">
                <a:solidFill>
                  <a:schemeClr val="dk1"/>
                </a:solidFill>
                <a:latin typeface="Calibri"/>
                <a:ea typeface="Calibri"/>
                <a:cs typeface="Calibri"/>
                <a:sym typeface="Calibri"/>
              </a:rPr>
              <a:t>. Especificar um objeto a ser licitado é como talhar uma roupa no corpo de um modelo.</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(SANTANA, CAMARÃO e CHRISPIM 2013, p. 46-47) </a:t>
            </a:r>
            <a:endParaRPr sz="1050" b="0" i="0" u="none" strike="noStrike" cap="none">
              <a:solidFill>
                <a:schemeClr val="dk1"/>
              </a:solidFill>
              <a:latin typeface="Calibri"/>
              <a:ea typeface="Calibri"/>
              <a:cs typeface="Calibri"/>
              <a:sym typeface="Calibri"/>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61"/>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467" name="Google Shape;467;p61"/>
          <p:cNvSpPr txBox="1"/>
          <p:nvPr/>
        </p:nvSpPr>
        <p:spPr>
          <a:xfrm>
            <a:off x="60649" y="317900"/>
            <a:ext cx="89124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0" i="0" u="none" strike="noStrike" cap="small">
                <a:solidFill>
                  <a:schemeClr val="dk1"/>
                </a:solidFill>
                <a:latin typeface="Calibri"/>
                <a:ea typeface="Calibri"/>
                <a:cs typeface="Calibri"/>
                <a:sym typeface="Calibri"/>
              </a:rPr>
              <a:t>O Termo de Referência</a:t>
            </a:r>
            <a:endParaRPr sz="2000" b="0" i="0" u="none" strike="noStrike" cap="none">
              <a:solidFill>
                <a:srgbClr val="000000"/>
              </a:solidFill>
              <a:latin typeface="Arial"/>
              <a:ea typeface="Arial"/>
              <a:cs typeface="Arial"/>
              <a:sym typeface="Arial"/>
            </a:endParaRPr>
          </a:p>
        </p:txBody>
      </p:sp>
      <p:sp>
        <p:nvSpPr>
          <p:cNvPr id="468" name="Google Shape;468;p61"/>
          <p:cNvSpPr txBox="1"/>
          <p:nvPr/>
        </p:nvSpPr>
        <p:spPr>
          <a:xfrm>
            <a:off x="214473" y="1039750"/>
            <a:ext cx="8412300" cy="2801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pt-BR" sz="1600" b="0" i="0" u="none" strike="noStrike" cap="none">
                <a:solidFill>
                  <a:schemeClr val="dk1"/>
                </a:solidFill>
                <a:latin typeface="Calibri"/>
                <a:ea typeface="Calibri"/>
                <a:cs typeface="Calibri"/>
                <a:sym typeface="Calibri"/>
              </a:rPr>
              <a:t>Uma especificação excessivamente detalhada pode gerar uma restrição à licitação e resultar em um direcionamento do certame, que representa não só um ilícito administrativo, mas também a prática de um tipo penal. </a:t>
            </a: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pt-BR" sz="1600" b="0" i="0" u="none" strike="noStrike" cap="none">
                <a:solidFill>
                  <a:schemeClr val="dk1"/>
                </a:solidFill>
                <a:latin typeface="Calibri"/>
                <a:ea typeface="Calibri"/>
                <a:cs typeface="Calibri"/>
                <a:sym typeface="Calibri"/>
              </a:rPr>
              <a:t>Por outro lado, uma especificação muito aberta costuma ser a origem de todo tipo de </a:t>
            </a:r>
            <a:r>
              <a:rPr lang="pt-BR" sz="1600">
                <a:solidFill>
                  <a:schemeClr val="dk1"/>
                </a:solidFill>
                <a:latin typeface="Calibri"/>
                <a:ea typeface="Calibri"/>
                <a:cs typeface="Calibri"/>
                <a:sym typeface="Calibri"/>
              </a:rPr>
              <a:t>equívoco</a:t>
            </a:r>
            <a:r>
              <a:rPr lang="pt-BR" sz="1600" b="0" i="0" u="none" strike="noStrike" cap="none">
                <a:solidFill>
                  <a:schemeClr val="dk1"/>
                </a:solidFill>
                <a:latin typeface="Calibri"/>
                <a:ea typeface="Calibri"/>
                <a:cs typeface="Calibri"/>
                <a:sym typeface="Calibri"/>
              </a:rPr>
              <a:t> e problema que circunda uma contratação, ou até mesmo a porta de entrada para contratados de má-fé e de inúmeras atitudes (praticadas por agentes da administração ou por terceiros) lesivas ao erário, tais como: medições propositalmente malfeitas, superfaturamento, fornecimento de bens ou serviços de baixíssima qualidade a custos desproporcionais ao benefício oferecido. </a:t>
            </a: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(SANTANA, CAMARÃO e CHRISPIM 2013, p. 46-47) </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p62"/>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474" name="Google Shape;474;p62"/>
          <p:cNvSpPr txBox="1"/>
          <p:nvPr/>
        </p:nvSpPr>
        <p:spPr>
          <a:xfrm>
            <a:off x="79049" y="458600"/>
            <a:ext cx="89859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0" i="0" u="none" strike="noStrike" cap="small">
                <a:solidFill>
                  <a:schemeClr val="dk1"/>
                </a:solidFill>
                <a:latin typeface="Calibri"/>
                <a:ea typeface="Calibri"/>
                <a:cs typeface="Calibri"/>
                <a:sym typeface="Calibri"/>
              </a:rPr>
              <a:t>O Termo de Referência</a:t>
            </a:r>
            <a:endParaRPr sz="2000" b="0" i="0" u="none" strike="noStrike" cap="none">
              <a:solidFill>
                <a:srgbClr val="000000"/>
              </a:solidFill>
              <a:latin typeface="Arial"/>
              <a:ea typeface="Arial"/>
              <a:cs typeface="Arial"/>
              <a:sym typeface="Arial"/>
            </a:endParaRPr>
          </a:p>
        </p:txBody>
      </p:sp>
      <p:sp>
        <p:nvSpPr>
          <p:cNvPr id="475" name="Google Shape;475;p62"/>
          <p:cNvSpPr txBox="1"/>
          <p:nvPr/>
        </p:nvSpPr>
        <p:spPr>
          <a:xfrm>
            <a:off x="700477" y="1494450"/>
            <a:ext cx="7428300" cy="107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pt-BR" sz="1600" b="0" i="0" u="none" strike="noStrike" cap="none">
                <a:solidFill>
                  <a:schemeClr val="dk1"/>
                </a:solidFill>
                <a:latin typeface="Calibri"/>
                <a:ea typeface="Calibri"/>
                <a:cs typeface="Calibri"/>
                <a:sym typeface="Calibri"/>
              </a:rPr>
              <a:t>A Lei 8.666/93 fala somente em Projeto Básico  e não tem Termo de Referência. Já a Lei do Pregão (10.520/02), em seu art. 3º, “A definição do objeto deverá ser </a:t>
            </a:r>
            <a:r>
              <a:rPr lang="pt-BR" sz="1600" b="1" i="0" u="none" strike="noStrike" cap="none">
                <a:solidFill>
                  <a:schemeClr val="dk1"/>
                </a:solidFill>
                <a:latin typeface="Calibri"/>
                <a:ea typeface="Calibri"/>
                <a:cs typeface="Calibri"/>
                <a:sym typeface="Calibri"/>
              </a:rPr>
              <a:t>precisa, suficiente e clara</a:t>
            </a:r>
            <a:r>
              <a:rPr lang="pt-BR" sz="1600" b="0" i="0" u="none" strike="noStrike" cap="none">
                <a:solidFill>
                  <a:schemeClr val="dk1"/>
                </a:solidFill>
                <a:latin typeface="Calibri"/>
                <a:ea typeface="Calibri"/>
                <a:cs typeface="Calibri"/>
                <a:sym typeface="Calibri"/>
              </a:rPr>
              <a:t>, vedada especificações que, por </a:t>
            </a:r>
            <a:r>
              <a:rPr lang="pt-BR" sz="1600" b="1" i="0" u="none" strike="noStrike" cap="none">
                <a:solidFill>
                  <a:schemeClr val="dk1"/>
                </a:solidFill>
                <a:latin typeface="Calibri"/>
                <a:ea typeface="Calibri"/>
                <a:cs typeface="Calibri"/>
                <a:sym typeface="Calibri"/>
              </a:rPr>
              <a:t>excessivas, irrelevantes e desnecessárias</a:t>
            </a:r>
            <a:r>
              <a:rPr lang="pt-BR" sz="1600" b="0" i="0" u="none" strike="noStrike" cap="none">
                <a:solidFill>
                  <a:schemeClr val="dk1"/>
                </a:solidFill>
                <a:latin typeface="Calibri"/>
                <a:ea typeface="Calibri"/>
                <a:cs typeface="Calibri"/>
                <a:sym typeface="Calibri"/>
              </a:rPr>
              <a:t>, limitem a competição.”</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5F49B147-227A-3466-6598-2F222CB688FB}"/>
            </a:ext>
          </a:extLst>
        </p:cNvPr>
        <p:cNvGrpSpPr/>
        <p:nvPr/>
      </p:nvGrpSpPr>
      <p:grpSpPr>
        <a:xfrm>
          <a:off x="0" y="0"/>
          <a:ext cx="0" cy="0"/>
          <a:chOff x="0" y="0"/>
          <a:chExt cx="0" cy="0"/>
        </a:xfrm>
      </p:grpSpPr>
      <p:pic>
        <p:nvPicPr>
          <p:cNvPr id="82" name="Google Shape;82;p5">
            <a:extLst>
              <a:ext uri="{FF2B5EF4-FFF2-40B4-BE49-F238E27FC236}">
                <a16:creationId xmlns:a16="http://schemas.microsoft.com/office/drawing/2014/main" id="{0C4FD5A7-E5B8-B10C-0BB2-DE2248AAE87C}"/>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pic>
        <p:nvPicPr>
          <p:cNvPr id="83" name="Google Shape;83;p5" descr="https://lh7-us.googleusercontent.com/SAl9AZaXavF47ofJprh3jY1GH3zuwRx5gK7nsZ0IFahltne62pn4QsSngegt5walWvE690jLovL3wNeV0KbKfnZyn7b5_VxoBhHzhkfn9I3IJgpFkSIT9NNxg-o1K_9yVvHhllFYAkYXdmE=nw">
            <a:extLst>
              <a:ext uri="{FF2B5EF4-FFF2-40B4-BE49-F238E27FC236}">
                <a16:creationId xmlns:a16="http://schemas.microsoft.com/office/drawing/2014/main" id="{B46E9AE7-3483-F1B2-C80D-41AF4015CAF0}"/>
              </a:ext>
            </a:extLst>
          </p:cNvPr>
          <p:cNvPicPr preferRelativeResize="0"/>
          <p:nvPr/>
        </p:nvPicPr>
        <p:blipFill rotWithShape="1">
          <a:blip r:embed="rId4">
            <a:alphaModFix/>
          </a:blip>
          <a:srcRect/>
          <a:stretch/>
        </p:blipFill>
        <p:spPr>
          <a:xfrm>
            <a:off x="2298469" y="254365"/>
            <a:ext cx="4547052" cy="4256087"/>
          </a:xfrm>
          <a:prstGeom prst="rect">
            <a:avLst/>
          </a:prstGeom>
          <a:noFill/>
          <a:ln>
            <a:noFill/>
          </a:ln>
        </p:spPr>
      </p:pic>
    </p:spTree>
    <p:extLst>
      <p:ext uri="{BB962C8B-B14F-4D97-AF65-F5344CB8AC3E}">
        <p14:creationId xmlns:p14="http://schemas.microsoft.com/office/powerpoint/2010/main" val="36831385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p63"/>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481" name="Google Shape;481;p63"/>
          <p:cNvSpPr txBox="1"/>
          <p:nvPr/>
        </p:nvSpPr>
        <p:spPr>
          <a:xfrm>
            <a:off x="231599" y="285425"/>
            <a:ext cx="89124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0" i="0" u="none" strike="noStrike" cap="small">
                <a:solidFill>
                  <a:schemeClr val="dk1"/>
                </a:solidFill>
                <a:latin typeface="Calibri"/>
                <a:ea typeface="Calibri"/>
                <a:cs typeface="Calibri"/>
                <a:sym typeface="Calibri"/>
              </a:rPr>
              <a:t>O Termo de Referência</a:t>
            </a:r>
            <a:endParaRPr sz="2000" b="0" i="0" u="none" strike="noStrike" cap="none">
              <a:solidFill>
                <a:srgbClr val="000000"/>
              </a:solidFill>
              <a:latin typeface="Arial"/>
              <a:ea typeface="Arial"/>
              <a:cs typeface="Arial"/>
              <a:sym typeface="Arial"/>
            </a:endParaRPr>
          </a:p>
        </p:txBody>
      </p:sp>
      <p:sp>
        <p:nvSpPr>
          <p:cNvPr id="482" name="Google Shape;482;p63"/>
          <p:cNvSpPr txBox="1"/>
          <p:nvPr/>
        </p:nvSpPr>
        <p:spPr>
          <a:xfrm>
            <a:off x="452598" y="918400"/>
            <a:ext cx="8087400" cy="3047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pt-BR" sz="1600" b="0" i="0" u="none" strike="noStrike" cap="none">
                <a:solidFill>
                  <a:srgbClr val="000000"/>
                </a:solidFill>
                <a:latin typeface="Calibri"/>
                <a:ea typeface="Calibri"/>
                <a:cs typeface="Calibri"/>
                <a:sym typeface="Calibri"/>
              </a:rPr>
              <a:t>NOVA LEI DE LICITAÇÕES (14.133/21):</a:t>
            </a: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pt-BR" sz="1600" b="0" i="0" u="none" strike="noStrike" cap="none">
                <a:solidFill>
                  <a:srgbClr val="000000"/>
                </a:solidFill>
                <a:latin typeface="Calibri"/>
                <a:ea typeface="Calibri"/>
                <a:cs typeface="Calibri"/>
                <a:sym typeface="Calibri"/>
              </a:rPr>
              <a:t>Art. 40 (....) § 1º O termo de referência deverá conter os elementos previstos no inciso XXIII do caput do art. 6º desta Lei, além das seguintes informações:</a:t>
            </a: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pt-BR" sz="1600" b="0" i="0" u="none" strike="noStrike" cap="none">
                <a:solidFill>
                  <a:srgbClr val="000000"/>
                </a:solidFill>
                <a:latin typeface="Calibri"/>
                <a:ea typeface="Calibri"/>
                <a:cs typeface="Calibri"/>
                <a:sym typeface="Calibri"/>
              </a:rPr>
              <a:t>I - especificação do produto, preferencialmente conforme catálogo eletrônico de padronização, observados os </a:t>
            </a:r>
            <a:r>
              <a:rPr lang="pt-BR" sz="1600" b="1" i="0" u="none" strike="noStrike" cap="none">
                <a:solidFill>
                  <a:srgbClr val="000000"/>
                </a:solidFill>
                <a:latin typeface="Calibri"/>
                <a:ea typeface="Calibri"/>
                <a:cs typeface="Calibri"/>
                <a:sym typeface="Calibri"/>
              </a:rPr>
              <a:t>requisitos de qualidade, rendimento, compatibilidade, durabilidade e segurança</a:t>
            </a:r>
            <a:r>
              <a:rPr lang="pt-BR" sz="1600" b="0" i="0" u="none" strike="noStrike" cap="none">
                <a:solidFill>
                  <a:srgbClr val="000000"/>
                </a:solidFill>
                <a:latin typeface="Calibri"/>
                <a:ea typeface="Calibri"/>
                <a:cs typeface="Calibri"/>
                <a:sym typeface="Calibri"/>
              </a:rPr>
              <a:t>;</a:t>
            </a: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pt-BR" sz="1600" b="0" i="0" u="none" strike="noStrike" cap="none">
                <a:solidFill>
                  <a:srgbClr val="000000"/>
                </a:solidFill>
                <a:latin typeface="Calibri"/>
                <a:ea typeface="Calibri"/>
                <a:cs typeface="Calibri"/>
                <a:sym typeface="Calibri"/>
              </a:rPr>
              <a:t>II - </a:t>
            </a:r>
            <a:r>
              <a:rPr lang="pt-BR" sz="1600" b="1" i="0" u="none" strike="noStrike" cap="none">
                <a:solidFill>
                  <a:srgbClr val="000000"/>
                </a:solidFill>
                <a:latin typeface="Calibri"/>
                <a:ea typeface="Calibri"/>
                <a:cs typeface="Calibri"/>
                <a:sym typeface="Calibri"/>
              </a:rPr>
              <a:t>indicação dos locais de entrega dos produtos </a:t>
            </a:r>
            <a:r>
              <a:rPr lang="pt-BR" sz="1600" b="0" i="0" u="none" strike="noStrike" cap="none">
                <a:solidFill>
                  <a:srgbClr val="000000"/>
                </a:solidFill>
                <a:latin typeface="Calibri"/>
                <a:ea typeface="Calibri"/>
                <a:cs typeface="Calibri"/>
                <a:sym typeface="Calibri"/>
              </a:rPr>
              <a:t>e das regras para recebimentos provisório e definitivo, quando for o caso;</a:t>
            </a: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pt-BR" sz="1600" b="0" i="0" u="none" strike="noStrike" cap="none">
                <a:solidFill>
                  <a:srgbClr val="000000"/>
                </a:solidFill>
                <a:latin typeface="Calibri"/>
                <a:ea typeface="Calibri"/>
                <a:cs typeface="Calibri"/>
                <a:sym typeface="Calibri"/>
              </a:rPr>
              <a:t>III - </a:t>
            </a:r>
            <a:r>
              <a:rPr lang="pt-BR" sz="1600" b="1" i="0" u="none" strike="noStrike" cap="none">
                <a:solidFill>
                  <a:srgbClr val="000000"/>
                </a:solidFill>
                <a:latin typeface="Calibri"/>
                <a:ea typeface="Calibri"/>
                <a:cs typeface="Calibri"/>
                <a:sym typeface="Calibri"/>
              </a:rPr>
              <a:t>especificação da garantia exigida e das condições de manutenção e assistência técnica</a:t>
            </a:r>
            <a:r>
              <a:rPr lang="pt-BR" sz="1600" b="0" i="0" u="none" strike="noStrike" cap="none">
                <a:solidFill>
                  <a:srgbClr val="000000"/>
                </a:solidFill>
                <a:latin typeface="Calibri"/>
                <a:ea typeface="Calibri"/>
                <a:cs typeface="Calibri"/>
                <a:sym typeface="Calibri"/>
              </a:rPr>
              <a:t>, quando for o caso.</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Google Shape;487;p64"/>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488" name="Google Shape;488;p64"/>
          <p:cNvSpPr txBox="1"/>
          <p:nvPr/>
        </p:nvSpPr>
        <p:spPr>
          <a:xfrm>
            <a:off x="49799" y="469425"/>
            <a:ext cx="88473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0" i="0" u="none" strike="noStrike" cap="small">
                <a:solidFill>
                  <a:schemeClr val="dk1"/>
                </a:solidFill>
                <a:latin typeface="Calibri"/>
                <a:ea typeface="Calibri"/>
                <a:cs typeface="Calibri"/>
                <a:sym typeface="Calibri"/>
              </a:rPr>
              <a:t>O Termo de Referência</a:t>
            </a:r>
            <a:endParaRPr sz="2000" b="0" i="0" u="none" strike="noStrike" cap="none">
              <a:solidFill>
                <a:srgbClr val="000000"/>
              </a:solidFill>
              <a:latin typeface="Arial"/>
              <a:ea typeface="Arial"/>
              <a:cs typeface="Arial"/>
              <a:sym typeface="Arial"/>
            </a:endParaRPr>
          </a:p>
        </p:txBody>
      </p:sp>
      <p:sp>
        <p:nvSpPr>
          <p:cNvPr id="489" name="Google Shape;489;p64"/>
          <p:cNvSpPr txBox="1"/>
          <p:nvPr/>
        </p:nvSpPr>
        <p:spPr>
          <a:xfrm>
            <a:off x="365898" y="1059125"/>
            <a:ext cx="8325600" cy="3519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pt-BR" sz="1600" b="0" i="0" u="none" strike="noStrike" cap="none">
                <a:solidFill>
                  <a:srgbClr val="000000"/>
                </a:solidFill>
                <a:latin typeface="Calibri"/>
                <a:ea typeface="Calibri"/>
                <a:cs typeface="Calibri"/>
                <a:sym typeface="Calibri"/>
              </a:rPr>
              <a:t>ART. 6º - XXIII - termo de referência: documento necessário para a contratação de bens e serviços, que deve conter os seguintes parâmetros e elementos descritivos:</a:t>
            </a:r>
            <a:endParaRPr sz="1600" b="0" i="0" u="none" strike="noStrike" cap="none">
              <a:solidFill>
                <a:srgbClr val="000000"/>
              </a:solidFill>
              <a:latin typeface="Calibri"/>
              <a:ea typeface="Calibri"/>
              <a:cs typeface="Calibri"/>
              <a:sym typeface="Calibri"/>
            </a:endParaRPr>
          </a:p>
          <a:p>
            <a:pPr marL="0" marR="0" lvl="0" indent="368300" algn="just" rtl="0">
              <a:lnSpc>
                <a:spcPct val="115000"/>
              </a:lnSpc>
              <a:spcBef>
                <a:spcPts val="1100"/>
              </a:spcBef>
              <a:spcAft>
                <a:spcPts val="0"/>
              </a:spcAft>
              <a:buClr>
                <a:schemeClr val="dk1"/>
              </a:buClr>
              <a:buSzPts val="1100"/>
              <a:buFont typeface="Arial"/>
              <a:buNone/>
            </a:pPr>
            <a:r>
              <a:rPr lang="pt-BR" sz="1600" b="0" i="0" u="none" strike="noStrike" cap="none">
                <a:solidFill>
                  <a:srgbClr val="000000"/>
                </a:solidFill>
                <a:latin typeface="Calibri"/>
                <a:ea typeface="Calibri"/>
                <a:cs typeface="Calibri"/>
                <a:sym typeface="Calibri"/>
              </a:rPr>
              <a:t>a) definição do objeto, incluídos sua natureza, os quantitativos, o prazo do contrato e, se for o caso, a possibilidade de sua prorrogação;</a:t>
            </a:r>
            <a:endParaRPr sz="1600" b="0" i="0" u="none" strike="noStrike" cap="none">
              <a:solidFill>
                <a:srgbClr val="000000"/>
              </a:solidFill>
              <a:latin typeface="Calibri"/>
              <a:ea typeface="Calibri"/>
              <a:cs typeface="Calibri"/>
              <a:sym typeface="Calibri"/>
            </a:endParaRPr>
          </a:p>
          <a:p>
            <a:pPr marL="0" marR="0" lvl="0" indent="368300" algn="just" rtl="0">
              <a:lnSpc>
                <a:spcPct val="115000"/>
              </a:lnSpc>
              <a:spcBef>
                <a:spcPts val="1100"/>
              </a:spcBef>
              <a:spcAft>
                <a:spcPts val="0"/>
              </a:spcAft>
              <a:buClr>
                <a:schemeClr val="dk1"/>
              </a:buClr>
              <a:buSzPts val="1100"/>
              <a:buFont typeface="Arial"/>
              <a:buNone/>
            </a:pPr>
            <a:r>
              <a:rPr lang="pt-BR" sz="1600" b="0" i="0" u="none" strike="noStrike" cap="none">
                <a:solidFill>
                  <a:srgbClr val="000000"/>
                </a:solidFill>
                <a:latin typeface="Calibri"/>
                <a:ea typeface="Calibri"/>
                <a:cs typeface="Calibri"/>
                <a:sym typeface="Calibri"/>
              </a:rPr>
              <a:t>b) fundamentação da contratação, que consiste na referência aos estudos técnicos preliminares correspondentes ou, quando não for possível divulgar esses estudos, no extrato das partes que não contiverem informações sigilosas;</a:t>
            </a:r>
            <a:endParaRPr sz="1600" b="0" i="0" u="none" strike="noStrike" cap="none">
              <a:solidFill>
                <a:srgbClr val="000000"/>
              </a:solidFill>
              <a:latin typeface="Calibri"/>
              <a:ea typeface="Calibri"/>
              <a:cs typeface="Calibri"/>
              <a:sym typeface="Calibri"/>
            </a:endParaRPr>
          </a:p>
          <a:p>
            <a:pPr marL="0" marR="0" lvl="0" indent="368300" algn="just" rtl="0">
              <a:lnSpc>
                <a:spcPct val="115000"/>
              </a:lnSpc>
              <a:spcBef>
                <a:spcPts val="1100"/>
              </a:spcBef>
              <a:spcAft>
                <a:spcPts val="0"/>
              </a:spcAft>
              <a:buClr>
                <a:schemeClr val="dk1"/>
              </a:buClr>
              <a:buSzPts val="1100"/>
              <a:buFont typeface="Arial"/>
              <a:buNone/>
            </a:pPr>
            <a:r>
              <a:rPr lang="pt-BR" sz="1600" b="0" i="0" u="none" strike="noStrike" cap="none">
                <a:solidFill>
                  <a:srgbClr val="000000"/>
                </a:solidFill>
                <a:latin typeface="Calibri"/>
                <a:ea typeface="Calibri"/>
                <a:cs typeface="Calibri"/>
                <a:sym typeface="Calibri"/>
              </a:rPr>
              <a:t>c) descrição da solução como um todo, considerado todo o ciclo de vida do objeto;</a:t>
            </a:r>
            <a:endParaRPr sz="1600" b="0" i="0" u="none" strike="noStrike" cap="none">
              <a:solidFill>
                <a:srgbClr val="000000"/>
              </a:solidFill>
              <a:latin typeface="Calibri"/>
              <a:ea typeface="Calibri"/>
              <a:cs typeface="Calibri"/>
              <a:sym typeface="Calibri"/>
            </a:endParaRPr>
          </a:p>
          <a:p>
            <a:pPr marL="0" marR="0" lvl="0" indent="368300" algn="just" rtl="0">
              <a:lnSpc>
                <a:spcPct val="115000"/>
              </a:lnSpc>
              <a:spcBef>
                <a:spcPts val="1100"/>
              </a:spcBef>
              <a:spcAft>
                <a:spcPts val="0"/>
              </a:spcAft>
              <a:buClr>
                <a:schemeClr val="dk1"/>
              </a:buClr>
              <a:buSzPts val="1100"/>
              <a:buFont typeface="Arial"/>
              <a:buNone/>
            </a:pPr>
            <a:r>
              <a:rPr lang="pt-BR" sz="1600" b="0" i="0" u="none" strike="noStrike" cap="none">
                <a:solidFill>
                  <a:srgbClr val="000000"/>
                </a:solidFill>
                <a:latin typeface="Calibri"/>
                <a:ea typeface="Calibri"/>
                <a:cs typeface="Calibri"/>
                <a:sym typeface="Calibri"/>
              </a:rPr>
              <a:t>d) requisitos da contratação;</a:t>
            </a: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1100"/>
              </a:spcBef>
              <a:spcAft>
                <a:spcPts val="0"/>
              </a:spcAft>
              <a:buClr>
                <a:srgbClr val="000000"/>
              </a:buClr>
              <a:buSzPts val="2400"/>
              <a:buFont typeface="Arial"/>
              <a:buNone/>
            </a:pP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65"/>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495" name="Google Shape;495;p65"/>
          <p:cNvSpPr txBox="1"/>
          <p:nvPr/>
        </p:nvSpPr>
        <p:spPr>
          <a:xfrm>
            <a:off x="-1" y="182375"/>
            <a:ext cx="8934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0" i="0" u="none" strike="noStrike" cap="small">
                <a:solidFill>
                  <a:schemeClr val="dk1"/>
                </a:solidFill>
                <a:latin typeface="Calibri"/>
                <a:ea typeface="Calibri"/>
                <a:cs typeface="Calibri"/>
                <a:sym typeface="Calibri"/>
              </a:rPr>
              <a:t>O Termo de Referência</a:t>
            </a:r>
            <a:endParaRPr sz="2000" b="0" i="0" u="none" strike="noStrike" cap="none">
              <a:solidFill>
                <a:srgbClr val="000000"/>
              </a:solidFill>
              <a:latin typeface="Arial"/>
              <a:ea typeface="Arial"/>
              <a:cs typeface="Arial"/>
              <a:sym typeface="Arial"/>
            </a:endParaRPr>
          </a:p>
        </p:txBody>
      </p:sp>
      <p:sp>
        <p:nvSpPr>
          <p:cNvPr id="496" name="Google Shape;496;p65"/>
          <p:cNvSpPr txBox="1"/>
          <p:nvPr/>
        </p:nvSpPr>
        <p:spPr>
          <a:xfrm>
            <a:off x="455075" y="528875"/>
            <a:ext cx="8358600" cy="4725000"/>
          </a:xfrm>
          <a:prstGeom prst="rect">
            <a:avLst/>
          </a:prstGeom>
          <a:noFill/>
          <a:ln>
            <a:noFill/>
          </a:ln>
        </p:spPr>
        <p:txBody>
          <a:bodyPr spcFirstLastPara="1" wrap="square" lIns="91425" tIns="45700" rIns="91425" bIns="45700" anchor="t" anchorCtr="0">
            <a:spAutoFit/>
          </a:bodyPr>
          <a:lstStyle/>
          <a:p>
            <a:pPr marL="0" marR="0" lvl="0" indent="368300" algn="just" rtl="0">
              <a:lnSpc>
                <a:spcPct val="115000"/>
              </a:lnSpc>
              <a:spcBef>
                <a:spcPts val="1100"/>
              </a:spcBef>
              <a:spcAft>
                <a:spcPts val="0"/>
              </a:spcAft>
              <a:buClr>
                <a:srgbClr val="000000"/>
              </a:buClr>
              <a:buSzPts val="1100"/>
              <a:buFont typeface="Arial"/>
              <a:buNone/>
            </a:pPr>
            <a:r>
              <a:rPr lang="pt-BR" sz="1600" b="0" i="0" u="none" strike="noStrike" cap="none">
                <a:solidFill>
                  <a:schemeClr val="dk1"/>
                </a:solidFill>
                <a:latin typeface="Calibri"/>
                <a:ea typeface="Calibri"/>
                <a:cs typeface="Calibri"/>
                <a:sym typeface="Calibri"/>
              </a:rPr>
              <a:t>e) modelo de execução do objeto, que consiste na definição de como o contrato deverá produzir os resultados pretendidos desde o seu início até o seu encerramento;</a:t>
            </a:r>
            <a:endParaRPr sz="1600" b="0" i="0" u="none" strike="noStrike" cap="none">
              <a:solidFill>
                <a:schemeClr val="dk1"/>
              </a:solidFill>
              <a:latin typeface="Calibri"/>
              <a:ea typeface="Calibri"/>
              <a:cs typeface="Calibri"/>
              <a:sym typeface="Calibri"/>
            </a:endParaRPr>
          </a:p>
          <a:p>
            <a:pPr marL="0" marR="0" lvl="0" indent="368300" algn="just" rtl="0">
              <a:lnSpc>
                <a:spcPct val="115000"/>
              </a:lnSpc>
              <a:spcBef>
                <a:spcPts val="1100"/>
              </a:spcBef>
              <a:spcAft>
                <a:spcPts val="0"/>
              </a:spcAft>
              <a:buClr>
                <a:srgbClr val="000000"/>
              </a:buClr>
              <a:buSzPts val="1100"/>
              <a:buFont typeface="Arial"/>
              <a:buNone/>
            </a:pPr>
            <a:r>
              <a:rPr lang="pt-BR" sz="1600" b="0" i="0" u="none" strike="noStrike" cap="none">
                <a:solidFill>
                  <a:schemeClr val="dk1"/>
                </a:solidFill>
                <a:latin typeface="Calibri"/>
                <a:ea typeface="Calibri"/>
                <a:cs typeface="Calibri"/>
                <a:sym typeface="Calibri"/>
              </a:rPr>
              <a:t>f) modelo de gestão do contrato, que descreve como a execução do objeto será acompanhada e fiscalizada pelo órgão ou entidade;</a:t>
            </a:r>
            <a:endParaRPr sz="1600" b="0" i="0" u="none" strike="noStrike" cap="none">
              <a:solidFill>
                <a:schemeClr val="dk1"/>
              </a:solidFill>
              <a:latin typeface="Calibri"/>
              <a:ea typeface="Calibri"/>
              <a:cs typeface="Calibri"/>
              <a:sym typeface="Calibri"/>
            </a:endParaRPr>
          </a:p>
          <a:p>
            <a:pPr marL="0" marR="0" lvl="0" indent="368300" algn="just" rtl="0">
              <a:lnSpc>
                <a:spcPct val="115000"/>
              </a:lnSpc>
              <a:spcBef>
                <a:spcPts val="1100"/>
              </a:spcBef>
              <a:spcAft>
                <a:spcPts val="0"/>
              </a:spcAft>
              <a:buClr>
                <a:srgbClr val="000000"/>
              </a:buClr>
              <a:buSzPts val="1100"/>
              <a:buFont typeface="Arial"/>
              <a:buNone/>
            </a:pPr>
            <a:r>
              <a:rPr lang="pt-BR" sz="1600" b="0" i="0" u="none" strike="noStrike" cap="none">
                <a:solidFill>
                  <a:schemeClr val="dk1"/>
                </a:solidFill>
                <a:latin typeface="Calibri"/>
                <a:ea typeface="Calibri"/>
                <a:cs typeface="Calibri"/>
                <a:sym typeface="Calibri"/>
              </a:rPr>
              <a:t>g) critérios de medição e de pagamento;</a:t>
            </a:r>
            <a:endParaRPr sz="1600" b="0" i="0" u="none" strike="noStrike" cap="none">
              <a:solidFill>
                <a:schemeClr val="dk1"/>
              </a:solidFill>
              <a:latin typeface="Calibri"/>
              <a:ea typeface="Calibri"/>
              <a:cs typeface="Calibri"/>
              <a:sym typeface="Calibri"/>
            </a:endParaRPr>
          </a:p>
          <a:p>
            <a:pPr marL="0" marR="0" lvl="0" indent="368300" algn="just" rtl="0">
              <a:lnSpc>
                <a:spcPct val="115000"/>
              </a:lnSpc>
              <a:spcBef>
                <a:spcPts val="1100"/>
              </a:spcBef>
              <a:spcAft>
                <a:spcPts val="0"/>
              </a:spcAft>
              <a:buClr>
                <a:srgbClr val="000000"/>
              </a:buClr>
              <a:buSzPts val="1100"/>
              <a:buFont typeface="Arial"/>
              <a:buNone/>
            </a:pPr>
            <a:r>
              <a:rPr lang="pt-BR" sz="1600" b="0" i="0" u="none" strike="noStrike" cap="none">
                <a:solidFill>
                  <a:schemeClr val="dk1"/>
                </a:solidFill>
                <a:latin typeface="Calibri"/>
                <a:ea typeface="Calibri"/>
                <a:cs typeface="Calibri"/>
                <a:sym typeface="Calibri"/>
              </a:rPr>
              <a:t>h) forma e critérios de seleção do fornecedor;</a:t>
            </a:r>
            <a:endParaRPr sz="1600" b="0" i="0" u="none" strike="noStrike" cap="none">
              <a:solidFill>
                <a:schemeClr val="dk1"/>
              </a:solidFill>
              <a:latin typeface="Calibri"/>
              <a:ea typeface="Calibri"/>
              <a:cs typeface="Calibri"/>
              <a:sym typeface="Calibri"/>
            </a:endParaRPr>
          </a:p>
          <a:p>
            <a:pPr marL="0" marR="0" lvl="0" indent="368300" algn="just" rtl="0">
              <a:lnSpc>
                <a:spcPct val="115000"/>
              </a:lnSpc>
              <a:spcBef>
                <a:spcPts val="1100"/>
              </a:spcBef>
              <a:spcAft>
                <a:spcPts val="0"/>
              </a:spcAft>
              <a:buClr>
                <a:srgbClr val="000000"/>
              </a:buClr>
              <a:buSzPts val="1100"/>
              <a:buFont typeface="Arial"/>
              <a:buNone/>
            </a:pPr>
            <a:r>
              <a:rPr lang="pt-BR" sz="1600" b="0" i="0" u="none" strike="noStrike" cap="none">
                <a:solidFill>
                  <a:schemeClr val="dk1"/>
                </a:solidFill>
                <a:latin typeface="Calibri"/>
                <a:ea typeface="Calibri"/>
                <a:cs typeface="Calibri"/>
                <a:sym typeface="Calibri"/>
              </a:rPr>
              <a:t>i) estimativas do valor da contratação, acompanhadas dos preços unitários referenciais, das memórias de cálculo e dos documentos que lhe dão suporte, com os parâmetros utilizados para a obtenção dos preços e para os respectivos cálculos, que devem constar de documento separado e classificado;</a:t>
            </a:r>
            <a:endParaRPr sz="1600" b="0" i="0" u="none" strike="noStrike" cap="none">
              <a:solidFill>
                <a:schemeClr val="dk1"/>
              </a:solidFill>
              <a:latin typeface="Calibri"/>
              <a:ea typeface="Calibri"/>
              <a:cs typeface="Calibri"/>
              <a:sym typeface="Calibri"/>
            </a:endParaRPr>
          </a:p>
          <a:p>
            <a:pPr marL="0" marR="0" lvl="0" indent="368300" algn="just" rtl="0">
              <a:lnSpc>
                <a:spcPct val="115000"/>
              </a:lnSpc>
              <a:spcBef>
                <a:spcPts val="1100"/>
              </a:spcBef>
              <a:spcAft>
                <a:spcPts val="0"/>
              </a:spcAft>
              <a:buClr>
                <a:srgbClr val="000000"/>
              </a:buClr>
              <a:buSzPts val="1100"/>
              <a:buFont typeface="Arial"/>
              <a:buNone/>
            </a:pPr>
            <a:r>
              <a:rPr lang="pt-BR" sz="1600" b="0" i="0" u="none" strike="noStrike" cap="none">
                <a:solidFill>
                  <a:schemeClr val="dk1"/>
                </a:solidFill>
                <a:latin typeface="Calibri"/>
                <a:ea typeface="Calibri"/>
                <a:cs typeface="Calibri"/>
                <a:sym typeface="Calibri"/>
              </a:rPr>
              <a:t>j) adequação orçamentária;</a:t>
            </a:r>
            <a:endParaRPr sz="1600" b="0" i="0" u="none" strike="noStrike" cap="none">
              <a:solidFill>
                <a:schemeClr val="dk1"/>
              </a:solidFill>
              <a:latin typeface="Calibri"/>
              <a:ea typeface="Calibri"/>
              <a:cs typeface="Calibri"/>
              <a:sym typeface="Calibri"/>
            </a:endParaRPr>
          </a:p>
          <a:p>
            <a:pPr marL="0" marR="0" lvl="0" indent="368300" algn="just" rtl="0">
              <a:lnSpc>
                <a:spcPct val="115000"/>
              </a:lnSpc>
              <a:spcBef>
                <a:spcPts val="1100"/>
              </a:spcBef>
              <a:spcAft>
                <a:spcPts val="0"/>
              </a:spcAft>
              <a:buClr>
                <a:srgbClr val="000000"/>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1100"/>
              </a:spcBef>
              <a:spcAft>
                <a:spcPts val="0"/>
              </a:spcAft>
              <a:buClr>
                <a:srgbClr val="000000"/>
              </a:buClr>
              <a:buSzPts val="2400"/>
              <a:buFont typeface="Arial"/>
              <a:buNone/>
            </a:pP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Google Shape;501;p66"/>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502" name="Google Shape;502;p66"/>
          <p:cNvSpPr txBox="1"/>
          <p:nvPr/>
        </p:nvSpPr>
        <p:spPr>
          <a:xfrm>
            <a:off x="0" y="833475"/>
            <a:ext cx="90912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0" i="0" u="none" strike="noStrike" cap="small">
                <a:solidFill>
                  <a:schemeClr val="dk1"/>
                </a:solidFill>
                <a:latin typeface="Calibri"/>
                <a:ea typeface="Calibri"/>
                <a:cs typeface="Calibri"/>
                <a:sym typeface="Calibri"/>
              </a:rPr>
              <a:t>O Termo de Referência</a:t>
            </a:r>
            <a:endParaRPr sz="2000" b="0" i="0" u="none" strike="noStrike" cap="none">
              <a:solidFill>
                <a:srgbClr val="000000"/>
              </a:solidFill>
              <a:latin typeface="Arial"/>
              <a:ea typeface="Arial"/>
              <a:cs typeface="Arial"/>
              <a:sym typeface="Arial"/>
            </a:endParaRPr>
          </a:p>
        </p:txBody>
      </p:sp>
      <p:sp>
        <p:nvSpPr>
          <p:cNvPr id="503" name="Google Shape;503;p66"/>
          <p:cNvSpPr txBox="1"/>
          <p:nvPr/>
        </p:nvSpPr>
        <p:spPr>
          <a:xfrm>
            <a:off x="430948" y="1903375"/>
            <a:ext cx="8274300" cy="2062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pt-BR" sz="1600" b="0" i="0" u="none" strike="noStrike" cap="none">
                <a:solidFill>
                  <a:srgbClr val="000000"/>
                </a:solidFill>
                <a:latin typeface="Calibri"/>
                <a:ea typeface="Calibri"/>
                <a:cs typeface="Calibri"/>
                <a:sym typeface="Calibri"/>
              </a:rPr>
              <a:t>Nova Lei de Licitações (14.133/21)</a:t>
            </a: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pt-BR" sz="1600" b="0" i="0" u="none" strike="noStrike" cap="none">
                <a:solidFill>
                  <a:srgbClr val="000000"/>
                </a:solidFill>
                <a:latin typeface="Calibri"/>
                <a:ea typeface="Calibri"/>
                <a:cs typeface="Calibri"/>
                <a:sym typeface="Calibri"/>
              </a:rPr>
              <a:t>Art. 17 (....) § 3º Desde que previsto no edital, na fase a que se refere o inciso IV do caput deste artigo, o órgão ou entidade licitante poderá, em relação ao licitante provisoriamente vencedor</a:t>
            </a:r>
            <a:r>
              <a:rPr lang="pt-BR" sz="1600" b="1" i="0" u="none" strike="noStrike" cap="none">
                <a:solidFill>
                  <a:srgbClr val="000000"/>
                </a:solidFill>
                <a:latin typeface="Calibri"/>
                <a:ea typeface="Calibri"/>
                <a:cs typeface="Calibri"/>
                <a:sym typeface="Calibri"/>
              </a:rPr>
              <a:t>, realizar análise e avaliação da conformidade da proposta</a:t>
            </a:r>
            <a:r>
              <a:rPr lang="pt-BR" sz="1600" b="0" i="0" u="none" strike="noStrike" cap="none">
                <a:solidFill>
                  <a:srgbClr val="000000"/>
                </a:solidFill>
                <a:latin typeface="Calibri"/>
                <a:ea typeface="Calibri"/>
                <a:cs typeface="Calibri"/>
                <a:sym typeface="Calibri"/>
              </a:rPr>
              <a:t>, mediante homologação de amostras, exame de conformidade e prova de conceito, entre outros testes de interesse da Administração, de modo </a:t>
            </a:r>
            <a:r>
              <a:rPr lang="pt-BR" sz="1600" b="1" i="0" u="none" strike="noStrike" cap="none">
                <a:solidFill>
                  <a:srgbClr val="000000"/>
                </a:solidFill>
                <a:latin typeface="Calibri"/>
                <a:ea typeface="Calibri"/>
                <a:cs typeface="Calibri"/>
                <a:sym typeface="Calibri"/>
              </a:rPr>
              <a:t>a comprovar sua aderência às especificações definidas no termo de referência</a:t>
            </a:r>
            <a:r>
              <a:rPr lang="pt-BR" sz="1600" b="0" i="0" u="none" strike="noStrike" cap="none">
                <a:solidFill>
                  <a:srgbClr val="000000"/>
                </a:solidFill>
                <a:latin typeface="Calibri"/>
                <a:ea typeface="Calibri"/>
                <a:cs typeface="Calibri"/>
                <a:sym typeface="Calibri"/>
              </a:rPr>
              <a:t> ou no projeto básico.</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67"/>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509" name="Google Shape;509;p67"/>
          <p:cNvSpPr txBox="1"/>
          <p:nvPr/>
        </p:nvSpPr>
        <p:spPr>
          <a:xfrm>
            <a:off x="0" y="435575"/>
            <a:ext cx="9144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0" i="0" u="none" strike="noStrike" cap="small">
                <a:solidFill>
                  <a:schemeClr val="dk1"/>
                </a:solidFill>
                <a:latin typeface="Calibri"/>
                <a:ea typeface="Calibri"/>
                <a:cs typeface="Calibri"/>
                <a:sym typeface="Calibri"/>
              </a:rPr>
              <a:t>O Termo de Referência</a:t>
            </a:r>
            <a:endParaRPr sz="2000" b="0" i="0" u="none" strike="noStrike" cap="none">
              <a:solidFill>
                <a:srgbClr val="000000"/>
              </a:solidFill>
              <a:latin typeface="Arial"/>
              <a:ea typeface="Arial"/>
              <a:cs typeface="Arial"/>
              <a:sym typeface="Arial"/>
            </a:endParaRPr>
          </a:p>
        </p:txBody>
      </p:sp>
      <p:sp>
        <p:nvSpPr>
          <p:cNvPr id="510" name="Google Shape;510;p67"/>
          <p:cNvSpPr txBox="1"/>
          <p:nvPr/>
        </p:nvSpPr>
        <p:spPr>
          <a:xfrm>
            <a:off x="398698" y="1179975"/>
            <a:ext cx="8346600" cy="2555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pt-BR" sz="1600" b="0" i="0" u="none" strike="noStrike" cap="none">
                <a:solidFill>
                  <a:schemeClr val="dk1"/>
                </a:solidFill>
                <a:latin typeface="Calibri"/>
                <a:ea typeface="Calibri"/>
                <a:cs typeface="Calibri"/>
                <a:sym typeface="Calibri"/>
              </a:rPr>
              <a:t>A especificação do objeto é um dos elementos mais sensíveis do TR. </a:t>
            </a: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pt-BR" sz="1600" b="0" i="0" u="none" strike="noStrike" cap="none">
                <a:solidFill>
                  <a:schemeClr val="dk1"/>
                </a:solidFill>
                <a:latin typeface="Calibri"/>
                <a:ea typeface="Calibri"/>
                <a:cs typeface="Calibri"/>
                <a:sym typeface="Calibri"/>
              </a:rPr>
              <a:t>De acordo com a Súmula 177 do TCU:</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pt-BR" sz="1600" b="0" i="0" u="none" strike="noStrike" cap="none">
                <a:solidFill>
                  <a:schemeClr val="dk1"/>
                </a:solidFill>
                <a:latin typeface="Calibri"/>
                <a:ea typeface="Calibri"/>
                <a:cs typeface="Calibri"/>
                <a:sym typeface="Calibri"/>
              </a:rPr>
              <a:t>“A definição </a:t>
            </a:r>
            <a:r>
              <a:rPr lang="pt-BR" sz="1600" b="1" i="0" u="none" strike="noStrike" cap="none">
                <a:solidFill>
                  <a:schemeClr val="dk1"/>
                </a:solidFill>
                <a:latin typeface="Calibri"/>
                <a:ea typeface="Calibri"/>
                <a:cs typeface="Calibri"/>
                <a:sym typeface="Calibri"/>
              </a:rPr>
              <a:t>precisa e suficiente do objeto </a:t>
            </a:r>
            <a:r>
              <a:rPr lang="pt-BR" sz="1600" b="0" i="0" u="none" strike="noStrike" cap="none">
                <a:solidFill>
                  <a:schemeClr val="dk1"/>
                </a:solidFill>
                <a:latin typeface="Calibri"/>
                <a:ea typeface="Calibri"/>
                <a:cs typeface="Calibri"/>
                <a:sym typeface="Calibri"/>
              </a:rPr>
              <a:t>licitado </a:t>
            </a:r>
            <a:r>
              <a:rPr lang="pt-BR" sz="1600" b="1" i="0" u="none" strike="noStrike" cap="none">
                <a:solidFill>
                  <a:schemeClr val="dk1"/>
                </a:solidFill>
                <a:latin typeface="Calibri"/>
                <a:ea typeface="Calibri"/>
                <a:cs typeface="Calibri"/>
                <a:sym typeface="Calibri"/>
              </a:rPr>
              <a:t>constitui regra indispensável </a:t>
            </a:r>
            <a:r>
              <a:rPr lang="pt-BR" sz="1600" b="0" i="0" u="none" strike="noStrike" cap="none">
                <a:solidFill>
                  <a:schemeClr val="dk1"/>
                </a:solidFill>
                <a:latin typeface="Calibri"/>
                <a:ea typeface="Calibri"/>
                <a:cs typeface="Calibri"/>
                <a:sym typeface="Calibri"/>
              </a:rPr>
              <a:t>da competição, até mesmo como pressuposto do postulado de </a:t>
            </a:r>
            <a:r>
              <a:rPr lang="pt-BR" sz="1600" b="1" i="0" u="none" strike="noStrike" cap="none">
                <a:solidFill>
                  <a:schemeClr val="dk1"/>
                </a:solidFill>
                <a:latin typeface="Calibri"/>
                <a:ea typeface="Calibri"/>
                <a:cs typeface="Calibri"/>
                <a:sym typeface="Calibri"/>
              </a:rPr>
              <a:t>igualdade entre os licitantes</a:t>
            </a:r>
            <a:r>
              <a:rPr lang="pt-BR" sz="1600" b="0" i="0" u="none" strike="noStrike" cap="none">
                <a:solidFill>
                  <a:schemeClr val="dk1"/>
                </a:solidFill>
                <a:latin typeface="Calibri"/>
                <a:ea typeface="Calibri"/>
                <a:cs typeface="Calibri"/>
                <a:sym typeface="Calibri"/>
              </a:rPr>
              <a:t>, do qual é subsidiário o princípio da publicidade, que envolve o conhecimento, pelos concorrentes potenciais das </a:t>
            </a:r>
            <a:r>
              <a:rPr lang="pt-BR" sz="1600" b="1" i="0" u="none" strike="noStrike" cap="none">
                <a:solidFill>
                  <a:schemeClr val="dk1"/>
                </a:solidFill>
                <a:latin typeface="Calibri"/>
                <a:ea typeface="Calibri"/>
                <a:cs typeface="Calibri"/>
                <a:sym typeface="Calibri"/>
              </a:rPr>
              <a:t>condições básicas da licitação</a:t>
            </a:r>
            <a:r>
              <a:rPr lang="pt-BR" sz="1600" b="0" i="0" u="none" strike="noStrike" cap="none">
                <a:solidFill>
                  <a:schemeClr val="dk1"/>
                </a:solidFill>
                <a:latin typeface="Calibri"/>
                <a:ea typeface="Calibri"/>
                <a:cs typeface="Calibri"/>
                <a:sym typeface="Calibri"/>
              </a:rPr>
              <a:t>, constituindo, na hipótese particular da licitação para compra, </a:t>
            </a:r>
            <a:r>
              <a:rPr lang="pt-BR" sz="1600" b="1" i="0" u="none" strike="noStrike" cap="none">
                <a:solidFill>
                  <a:schemeClr val="dk1"/>
                </a:solidFill>
                <a:latin typeface="Calibri"/>
                <a:ea typeface="Calibri"/>
                <a:cs typeface="Calibri"/>
                <a:sym typeface="Calibri"/>
              </a:rPr>
              <a:t>a quantidade demandada uma das especificações mínimas e essenciais à definição do objeto do pregão</a:t>
            </a:r>
            <a:r>
              <a:rPr lang="pt-BR" sz="1600" b="0" i="0" u="none" strike="noStrike" cap="none">
                <a:solidFill>
                  <a:schemeClr val="dk1"/>
                </a:solidFill>
                <a:latin typeface="Calibri"/>
                <a:ea typeface="Calibri"/>
                <a:cs typeface="Calibri"/>
                <a:sym typeface="Calibri"/>
              </a:rPr>
              <a:t>”. </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Google Shape;515;p68"/>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516" name="Google Shape;516;p68"/>
          <p:cNvSpPr txBox="1"/>
          <p:nvPr/>
        </p:nvSpPr>
        <p:spPr>
          <a:xfrm>
            <a:off x="-50" y="978150"/>
            <a:ext cx="9144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t-BR" sz="2000" b="0" i="0" u="none" strike="noStrike" cap="small">
                <a:solidFill>
                  <a:schemeClr val="dk1"/>
                </a:solidFill>
                <a:latin typeface="Calibri"/>
                <a:ea typeface="Calibri"/>
                <a:cs typeface="Calibri"/>
                <a:sym typeface="Calibri"/>
              </a:rPr>
              <a:t>O Termo de Referência</a:t>
            </a:r>
            <a:endParaRPr sz="2000" b="0" i="0" u="none" strike="noStrike" cap="none">
              <a:solidFill>
                <a:srgbClr val="000000"/>
              </a:solidFill>
              <a:latin typeface="Arial"/>
              <a:ea typeface="Arial"/>
              <a:cs typeface="Arial"/>
              <a:sym typeface="Arial"/>
            </a:endParaRPr>
          </a:p>
        </p:txBody>
      </p:sp>
      <p:sp>
        <p:nvSpPr>
          <p:cNvPr id="517" name="Google Shape;517;p68"/>
          <p:cNvSpPr txBox="1"/>
          <p:nvPr/>
        </p:nvSpPr>
        <p:spPr>
          <a:xfrm>
            <a:off x="334498" y="2033100"/>
            <a:ext cx="8286300" cy="107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pt-BR" sz="1600" b="0" i="0" u="none" strike="noStrike" cap="none">
                <a:solidFill>
                  <a:schemeClr val="dk1"/>
                </a:solidFill>
                <a:latin typeface="Calibri"/>
                <a:ea typeface="Calibri"/>
                <a:cs typeface="Calibri"/>
                <a:sym typeface="Calibri"/>
              </a:rPr>
              <a:t>Além disso, o Tribunal de Contas da União por diversas vezes já se manifestou acerca da vedação na especificação de objeto indefinido. O Acórdão nº 245/2001 (Plenário/TCU) ilustra bem esta vedação: “Não tem amparo legal o chamado contrato “guarda chuva” como tal entendido o ajuste genérico capaz de abrigar qualquer objeto”.</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522" name="Google Shape;522;p69"/>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523" name="Google Shape;523;p69"/>
          <p:cNvSpPr/>
          <p:nvPr/>
        </p:nvSpPr>
        <p:spPr>
          <a:xfrm rot="-5400000">
            <a:off x="157900" y="866850"/>
            <a:ext cx="3024000" cy="31710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4" name="Google Shape;524;p69"/>
          <p:cNvSpPr txBox="1"/>
          <p:nvPr/>
        </p:nvSpPr>
        <p:spPr>
          <a:xfrm>
            <a:off x="84407" y="1060013"/>
            <a:ext cx="2628900" cy="25473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3600"/>
              <a:buFont typeface="Arial"/>
              <a:buNone/>
            </a:pPr>
            <a:r>
              <a:rPr lang="pt-BR" sz="3600" b="0" i="0" u="none" strike="noStrike" cap="small">
                <a:solidFill>
                  <a:srgbClr val="FFFFFF"/>
                </a:solidFill>
                <a:latin typeface="Calibri"/>
                <a:ea typeface="Calibri"/>
                <a:cs typeface="Calibri"/>
                <a:sym typeface="Calibri"/>
              </a:rPr>
              <a:t>O Termo de Referência</a:t>
            </a:r>
            <a:endParaRPr sz="1400" b="0" i="0" u="none" strike="noStrike" cap="none">
              <a:solidFill>
                <a:srgbClr val="000000"/>
              </a:solidFill>
              <a:latin typeface="Arial"/>
              <a:ea typeface="Arial"/>
              <a:cs typeface="Arial"/>
              <a:sym typeface="Arial"/>
            </a:endParaRPr>
          </a:p>
        </p:txBody>
      </p:sp>
      <p:pic>
        <p:nvPicPr>
          <p:cNvPr id="525" name="Google Shape;525;p69" descr="Cadeira de rodas&#10;&#10;Descrição gerada automaticamente com confiança baixa"/>
          <p:cNvPicPr preferRelativeResize="0"/>
          <p:nvPr/>
        </p:nvPicPr>
        <p:blipFill rotWithShape="1">
          <a:blip r:embed="rId4">
            <a:alphaModFix/>
          </a:blip>
          <a:srcRect/>
          <a:stretch/>
        </p:blipFill>
        <p:spPr>
          <a:xfrm>
            <a:off x="3255400" y="1470950"/>
            <a:ext cx="5888600" cy="2318751"/>
          </a:xfrm>
          <a:prstGeom prst="rect">
            <a:avLst/>
          </a:prstGeom>
          <a:noFill/>
          <a:ln>
            <a:noFill/>
          </a:ln>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514">
          <a:extLst>
            <a:ext uri="{FF2B5EF4-FFF2-40B4-BE49-F238E27FC236}">
              <a16:creationId xmlns:a16="http://schemas.microsoft.com/office/drawing/2014/main" id="{F7264416-853D-6B24-BE35-8434BD8ACF63}"/>
            </a:ext>
          </a:extLst>
        </p:cNvPr>
        <p:cNvGrpSpPr/>
        <p:nvPr/>
      </p:nvGrpSpPr>
      <p:grpSpPr>
        <a:xfrm>
          <a:off x="0" y="0"/>
          <a:ext cx="0" cy="0"/>
          <a:chOff x="0" y="0"/>
          <a:chExt cx="0" cy="0"/>
        </a:xfrm>
      </p:grpSpPr>
      <p:pic>
        <p:nvPicPr>
          <p:cNvPr id="515" name="Google Shape;515;p68">
            <a:extLst>
              <a:ext uri="{FF2B5EF4-FFF2-40B4-BE49-F238E27FC236}">
                <a16:creationId xmlns:a16="http://schemas.microsoft.com/office/drawing/2014/main" id="{12825AA8-322B-569D-3E0D-532790719399}"/>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516" name="Google Shape;516;p68">
            <a:extLst>
              <a:ext uri="{FF2B5EF4-FFF2-40B4-BE49-F238E27FC236}">
                <a16:creationId xmlns:a16="http://schemas.microsoft.com/office/drawing/2014/main" id="{A85AEF91-F8BA-1FBB-C04A-6BDAFA58A6F7}"/>
              </a:ext>
            </a:extLst>
          </p:cNvPr>
          <p:cNvSpPr txBox="1"/>
          <p:nvPr/>
        </p:nvSpPr>
        <p:spPr>
          <a:xfrm>
            <a:off x="2140984" y="770926"/>
            <a:ext cx="5434411" cy="491248"/>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Equipe de planejamento (ETP)</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7" name="Google Shape;517;p68">
            <a:extLst>
              <a:ext uri="{FF2B5EF4-FFF2-40B4-BE49-F238E27FC236}">
                <a16:creationId xmlns:a16="http://schemas.microsoft.com/office/drawing/2014/main" id="{9EBC9197-1C18-FDBA-FCFC-275C9D3C0EDA}"/>
              </a:ext>
            </a:extLst>
          </p:cNvPr>
          <p:cNvSpPr txBox="1"/>
          <p:nvPr/>
        </p:nvSpPr>
        <p:spPr>
          <a:xfrm>
            <a:off x="334498" y="2033100"/>
            <a:ext cx="8286300" cy="138033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1º A autoridade referida no </a:t>
            </a: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caput</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deste artigo deverá observar o princípio da segregação de funções, vedada a designação do mesmo agente público para atuação simultânea em funções mais suscetíveis a riscos, de modo a reduzir a possibilidade de ocultação de erros e de ocorrência de fraudes na respectiva contratação.</a:t>
            </a:r>
          </a:p>
        </p:txBody>
      </p:sp>
    </p:spTree>
    <p:extLst>
      <p:ext uri="{BB962C8B-B14F-4D97-AF65-F5344CB8AC3E}">
        <p14:creationId xmlns:p14="http://schemas.microsoft.com/office/powerpoint/2010/main" val="218850035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514">
          <a:extLst>
            <a:ext uri="{FF2B5EF4-FFF2-40B4-BE49-F238E27FC236}">
              <a16:creationId xmlns:a16="http://schemas.microsoft.com/office/drawing/2014/main" id="{C86C1C68-7EEA-6A96-B13C-BAA357579EFD}"/>
            </a:ext>
          </a:extLst>
        </p:cNvPr>
        <p:cNvGrpSpPr/>
        <p:nvPr/>
      </p:nvGrpSpPr>
      <p:grpSpPr>
        <a:xfrm>
          <a:off x="0" y="0"/>
          <a:ext cx="0" cy="0"/>
          <a:chOff x="0" y="0"/>
          <a:chExt cx="0" cy="0"/>
        </a:xfrm>
      </p:grpSpPr>
      <p:pic>
        <p:nvPicPr>
          <p:cNvPr id="515" name="Google Shape;515;p68">
            <a:extLst>
              <a:ext uri="{FF2B5EF4-FFF2-40B4-BE49-F238E27FC236}">
                <a16:creationId xmlns:a16="http://schemas.microsoft.com/office/drawing/2014/main" id="{7B2F1CA3-9962-103E-DFEB-F20CB392BB3A}"/>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516" name="Google Shape;516;p68">
            <a:extLst>
              <a:ext uri="{FF2B5EF4-FFF2-40B4-BE49-F238E27FC236}">
                <a16:creationId xmlns:a16="http://schemas.microsoft.com/office/drawing/2014/main" id="{5F4FDD8F-699D-E426-53AE-6C83E6724DE2}"/>
              </a:ext>
            </a:extLst>
          </p:cNvPr>
          <p:cNvSpPr txBox="1"/>
          <p:nvPr/>
        </p:nvSpPr>
        <p:spPr>
          <a:xfrm>
            <a:off x="2126116" y="794313"/>
            <a:ext cx="4527445" cy="491248"/>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pt-BR" sz="1800" b="1" kern="100" dirty="0">
                <a:latin typeface="Calibri" panose="020F0502020204030204" pitchFamily="34" charset="0"/>
                <a:ea typeface="Calibri" panose="020F0502020204030204" pitchFamily="34" charset="0"/>
                <a:cs typeface="Times New Roman" panose="02020603050405020304" pitchFamily="18" charset="0"/>
              </a:rPr>
              <a:t>Atuantes nas linhas de defesa</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7" name="Google Shape;517;p68">
            <a:extLst>
              <a:ext uri="{FF2B5EF4-FFF2-40B4-BE49-F238E27FC236}">
                <a16:creationId xmlns:a16="http://schemas.microsoft.com/office/drawing/2014/main" id="{18EE1F74-7594-3B8A-1CA4-BAD60C34A2B1}"/>
              </a:ext>
            </a:extLst>
          </p:cNvPr>
          <p:cNvSpPr txBox="1"/>
          <p:nvPr/>
        </p:nvSpPr>
        <p:spPr>
          <a:xfrm>
            <a:off x="428845" y="1438368"/>
            <a:ext cx="8286300" cy="1973064"/>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2º Para a realização de suas atividades, os </a:t>
            </a:r>
            <a:r>
              <a:rPr lang="pt-BR" sz="1800" b="1" u="sng" kern="100" dirty="0">
                <a:effectLst/>
                <a:latin typeface="Calibri" panose="020F0502020204030204" pitchFamily="34" charset="0"/>
                <a:ea typeface="Calibri" panose="020F0502020204030204" pitchFamily="34" charset="0"/>
                <a:cs typeface="Times New Roman" panose="02020603050405020304" pitchFamily="18" charset="0"/>
              </a:rPr>
              <a:t>órgãos de controle deverão ter acesso irrestrito aos documentos e às informações necessárias à realização dos trabalhos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inclusive aos documentos classificados pelo órgão ou entidade nos termos da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Lei nº 12.527, de 18 de novembro de 2011</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e o órgão de controle com o qual foi compartilhada eventual informação sigilosa tornar-se-á corresponsável pela manutenção do seu sigilo.</a:t>
            </a:r>
          </a:p>
        </p:txBody>
      </p:sp>
    </p:spTree>
    <p:extLst>
      <p:ext uri="{BB962C8B-B14F-4D97-AF65-F5344CB8AC3E}">
        <p14:creationId xmlns:p14="http://schemas.microsoft.com/office/powerpoint/2010/main" val="166168670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514">
          <a:extLst>
            <a:ext uri="{FF2B5EF4-FFF2-40B4-BE49-F238E27FC236}">
              <a16:creationId xmlns:a16="http://schemas.microsoft.com/office/drawing/2014/main" id="{980FFA17-5815-831D-0C8B-F4BFB0F0F793}"/>
            </a:ext>
          </a:extLst>
        </p:cNvPr>
        <p:cNvGrpSpPr/>
        <p:nvPr/>
      </p:nvGrpSpPr>
      <p:grpSpPr>
        <a:xfrm>
          <a:off x="0" y="0"/>
          <a:ext cx="0" cy="0"/>
          <a:chOff x="0" y="0"/>
          <a:chExt cx="0" cy="0"/>
        </a:xfrm>
      </p:grpSpPr>
      <p:pic>
        <p:nvPicPr>
          <p:cNvPr id="515" name="Google Shape;515;p68">
            <a:extLst>
              <a:ext uri="{FF2B5EF4-FFF2-40B4-BE49-F238E27FC236}">
                <a16:creationId xmlns:a16="http://schemas.microsoft.com/office/drawing/2014/main" id="{09B9FC10-47E1-FCBB-A83F-34667923CB3E}"/>
              </a:ext>
            </a:extLst>
          </p:cNvPr>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516" name="Google Shape;516;p68">
            <a:extLst>
              <a:ext uri="{FF2B5EF4-FFF2-40B4-BE49-F238E27FC236}">
                <a16:creationId xmlns:a16="http://schemas.microsoft.com/office/drawing/2014/main" id="{E5E9028C-93FD-53E8-9334-A60E10C46034}"/>
              </a:ext>
            </a:extLst>
          </p:cNvPr>
          <p:cNvSpPr txBox="1"/>
          <p:nvPr/>
        </p:nvSpPr>
        <p:spPr>
          <a:xfrm>
            <a:off x="2929004" y="415171"/>
            <a:ext cx="5590156" cy="491248"/>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pt-BR" sz="1800" b="1" kern="100" dirty="0">
                <a:latin typeface="Calibri" panose="020F0502020204030204" pitchFamily="34" charset="0"/>
                <a:ea typeface="Calibri" panose="020F0502020204030204" pitchFamily="34" charset="0"/>
                <a:cs typeface="Times New Roman" panose="02020603050405020304" pitchFamily="18" charset="0"/>
              </a:rPr>
              <a:t>Atuantes nas linhas de defesa</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7" name="Google Shape;517;p68">
            <a:extLst>
              <a:ext uri="{FF2B5EF4-FFF2-40B4-BE49-F238E27FC236}">
                <a16:creationId xmlns:a16="http://schemas.microsoft.com/office/drawing/2014/main" id="{3D737FE7-229B-5968-3156-67FC6FEA17DB}"/>
              </a:ext>
            </a:extLst>
          </p:cNvPr>
          <p:cNvSpPr txBox="1"/>
          <p:nvPr/>
        </p:nvSpPr>
        <p:spPr>
          <a:xfrm>
            <a:off x="428845" y="906419"/>
            <a:ext cx="8286300" cy="3109401"/>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3º Os integrantes das linhas de defesa a que se referem os incisos I, II e III do </a:t>
            </a:r>
            <a:r>
              <a:rPr lang="pt-BR" sz="1600" b="1" kern="100" dirty="0">
                <a:effectLst/>
                <a:latin typeface="Calibri" panose="020F0502020204030204" pitchFamily="34" charset="0"/>
                <a:ea typeface="Calibri" panose="020F0502020204030204" pitchFamily="34" charset="0"/>
                <a:cs typeface="Times New Roman" panose="02020603050405020304" pitchFamily="18" charset="0"/>
              </a:rPr>
              <a:t>caput</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deste artigo observarão o seguinte:</a:t>
            </a: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 </a:t>
            </a:r>
            <a:r>
              <a:rPr lang="pt-BR" sz="1600" b="1" u="sng" kern="100" dirty="0">
                <a:effectLst/>
                <a:latin typeface="Calibri" panose="020F0502020204030204" pitchFamily="34" charset="0"/>
                <a:ea typeface="Calibri" panose="020F0502020204030204" pitchFamily="34" charset="0"/>
                <a:cs typeface="Times New Roman" panose="02020603050405020304" pitchFamily="18" charset="0"/>
              </a:rPr>
              <a:t>- quando constatarem simples impropriedade formal, adotarão medidas para o seu saneamento e para a mitigação de riscos de sua nova ocorrência</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preferencialmente com o aperfeiçoamento dos controles preventivos e com a capacitação dos agentes públicos responsáveis;</a:t>
            </a:r>
          </a:p>
          <a:p>
            <a:pPr algn="just"/>
            <a:r>
              <a:rPr lang="pt-BR" sz="1600" dirty="0">
                <a:effectLst/>
                <a:latin typeface="Calibri" panose="020F0502020204030204" pitchFamily="34" charset="0"/>
                <a:ea typeface="Calibri" panose="020F0502020204030204" pitchFamily="34" charset="0"/>
                <a:cs typeface="Times New Roman" panose="02020603050405020304" pitchFamily="18" charset="0"/>
              </a:rPr>
              <a:t>II - </a:t>
            </a:r>
            <a:r>
              <a:rPr lang="pt-BR" sz="1600" b="1" u="sng" dirty="0">
                <a:effectLst/>
                <a:latin typeface="Calibri" panose="020F0502020204030204" pitchFamily="34" charset="0"/>
                <a:ea typeface="Calibri" panose="020F0502020204030204" pitchFamily="34" charset="0"/>
                <a:cs typeface="Times New Roman" panose="02020603050405020304" pitchFamily="18" charset="0"/>
              </a:rPr>
              <a:t>quando constatarem irregularidade que configure dano à Administração, sem prejuízo das medidas previstas no inciso I deste § 3º, adotarão as providências necessárias para a apuração das infrações administrativas</a:t>
            </a:r>
            <a:r>
              <a:rPr lang="pt-BR" sz="1600" dirty="0">
                <a:effectLst/>
                <a:latin typeface="Calibri" panose="020F0502020204030204" pitchFamily="34" charset="0"/>
                <a:ea typeface="Calibri" panose="020F0502020204030204" pitchFamily="34" charset="0"/>
                <a:cs typeface="Times New Roman" panose="02020603050405020304" pitchFamily="18" charset="0"/>
              </a:rPr>
              <a:t>, </a:t>
            </a:r>
            <a:r>
              <a:rPr lang="pt-BR" sz="1600" b="1" dirty="0">
                <a:effectLst/>
                <a:latin typeface="Calibri" panose="020F0502020204030204" pitchFamily="34" charset="0"/>
                <a:ea typeface="Calibri" panose="020F0502020204030204" pitchFamily="34" charset="0"/>
                <a:cs typeface="Times New Roman" panose="02020603050405020304" pitchFamily="18" charset="0"/>
              </a:rPr>
              <a:t>observadas a segregação de funções </a:t>
            </a:r>
            <a:r>
              <a:rPr lang="pt-BR" sz="1600" dirty="0">
                <a:effectLst/>
                <a:latin typeface="Calibri" panose="020F0502020204030204" pitchFamily="34" charset="0"/>
                <a:ea typeface="Calibri" panose="020F0502020204030204" pitchFamily="34" charset="0"/>
                <a:cs typeface="Times New Roman" panose="02020603050405020304" pitchFamily="18" charset="0"/>
              </a:rPr>
              <a:t>e a necessidade de individualização das condutas, bem como </a:t>
            </a:r>
            <a:r>
              <a:rPr lang="pt-BR" sz="1600" b="1" u="sng" dirty="0">
                <a:effectLst/>
                <a:latin typeface="Calibri" panose="020F0502020204030204" pitchFamily="34" charset="0"/>
                <a:ea typeface="Calibri" panose="020F0502020204030204" pitchFamily="34" charset="0"/>
                <a:cs typeface="Times New Roman" panose="02020603050405020304" pitchFamily="18" charset="0"/>
              </a:rPr>
              <a:t>remeterão ao Ministério Público competente cópias dos documentos cabíveis para a apuração dos ilícitos de sua competência</a:t>
            </a:r>
            <a:endParaRPr lang="pt-BR" sz="1600" b="1"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1865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A0B0AD7E-33AE-FF00-0127-B034EE6283D2}"/>
            </a:ext>
          </a:extLst>
        </p:cNvPr>
        <p:cNvGrpSpPr/>
        <p:nvPr/>
      </p:nvGrpSpPr>
      <p:grpSpPr>
        <a:xfrm>
          <a:off x="0" y="0"/>
          <a:ext cx="0" cy="0"/>
          <a:chOff x="0" y="0"/>
          <a:chExt cx="0" cy="0"/>
        </a:xfrm>
      </p:grpSpPr>
      <p:pic>
        <p:nvPicPr>
          <p:cNvPr id="95" name="Google Shape;95;p7">
            <a:extLst>
              <a:ext uri="{FF2B5EF4-FFF2-40B4-BE49-F238E27FC236}">
                <a16:creationId xmlns:a16="http://schemas.microsoft.com/office/drawing/2014/main" id="{59386260-A9B1-491F-4A6E-1BFA226D67E5}"/>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96" name="Google Shape;96;p7">
            <a:extLst>
              <a:ext uri="{FF2B5EF4-FFF2-40B4-BE49-F238E27FC236}">
                <a16:creationId xmlns:a16="http://schemas.microsoft.com/office/drawing/2014/main" id="{F85123AB-A22C-9441-409B-A65497E7F03A}"/>
              </a:ext>
            </a:extLst>
          </p:cNvPr>
          <p:cNvSpPr/>
          <p:nvPr/>
        </p:nvSpPr>
        <p:spPr>
          <a:xfrm>
            <a:off x="1313543" y="1184838"/>
            <a:ext cx="6074228" cy="23698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000" b="0" i="0" u="none" strike="noStrike" cap="none" dirty="0">
                <a:solidFill>
                  <a:srgbClr val="4D5156"/>
                </a:solidFill>
                <a:latin typeface="Calibri"/>
                <a:ea typeface="Calibri"/>
                <a:cs typeface="Calibri"/>
                <a:sym typeface="Calibri"/>
              </a:rPr>
              <a:t>O </a:t>
            </a:r>
            <a:r>
              <a:rPr lang="pt-BR" sz="2000" b="0" i="0" u="none" strike="noStrike" cap="none" dirty="0">
                <a:solidFill>
                  <a:schemeClr val="tx1"/>
                </a:solidFill>
                <a:latin typeface="Calibri"/>
                <a:ea typeface="Calibri"/>
                <a:cs typeface="Calibri"/>
                <a:sym typeface="Calibri"/>
              </a:rPr>
              <a:t>Planejamento Estratégico é o conjunto de mecanismos sistêmicos que utiliza processos metodológicos para contextualizar e definir o estabelecimento de </a:t>
            </a:r>
            <a:r>
              <a:rPr lang="pt-BR" sz="2000" b="1" i="0" u="sng" strike="noStrike" cap="none" dirty="0">
                <a:solidFill>
                  <a:schemeClr val="tx1"/>
                </a:solidFill>
                <a:latin typeface="Calibri"/>
                <a:ea typeface="Calibri"/>
                <a:cs typeface="Calibri"/>
                <a:sym typeface="Calibri"/>
              </a:rPr>
              <a:t>metas, o empreendimento de ações, a mobilização de recursos e a tomada de decisões,</a:t>
            </a:r>
            <a:r>
              <a:rPr lang="pt-BR" sz="2000" b="0" i="0" u="none" strike="noStrike" cap="none" dirty="0">
                <a:solidFill>
                  <a:schemeClr val="tx1"/>
                </a:solidFill>
                <a:latin typeface="Calibri"/>
                <a:ea typeface="Calibri"/>
                <a:cs typeface="Calibri"/>
                <a:sym typeface="Calibri"/>
              </a:rPr>
              <a:t> objetivando a consecução do sucesso</a:t>
            </a:r>
            <a:endParaRPr sz="20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7847271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514">
          <a:extLst>
            <a:ext uri="{FF2B5EF4-FFF2-40B4-BE49-F238E27FC236}">
              <a16:creationId xmlns:a16="http://schemas.microsoft.com/office/drawing/2014/main" id="{27C46809-F27C-3BF7-92D5-02B34C8FC52F}"/>
            </a:ext>
          </a:extLst>
        </p:cNvPr>
        <p:cNvGrpSpPr/>
        <p:nvPr/>
      </p:nvGrpSpPr>
      <p:grpSpPr>
        <a:xfrm>
          <a:off x="0" y="0"/>
          <a:ext cx="0" cy="0"/>
          <a:chOff x="0" y="0"/>
          <a:chExt cx="0" cy="0"/>
        </a:xfrm>
      </p:grpSpPr>
      <p:pic>
        <p:nvPicPr>
          <p:cNvPr id="515" name="Google Shape;515;p68">
            <a:extLst>
              <a:ext uri="{FF2B5EF4-FFF2-40B4-BE49-F238E27FC236}">
                <a16:creationId xmlns:a16="http://schemas.microsoft.com/office/drawing/2014/main" id="{140E44B5-02CC-94DE-660A-A56EF9EBAD2A}"/>
              </a:ext>
            </a:extLst>
          </p:cNvPr>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516" name="Google Shape;516;p68">
            <a:extLst>
              <a:ext uri="{FF2B5EF4-FFF2-40B4-BE49-F238E27FC236}">
                <a16:creationId xmlns:a16="http://schemas.microsoft.com/office/drawing/2014/main" id="{806034BC-C569-B3DD-6292-F2C89B391ACC}"/>
              </a:ext>
            </a:extLst>
          </p:cNvPr>
          <p:cNvSpPr txBox="1"/>
          <p:nvPr/>
        </p:nvSpPr>
        <p:spPr>
          <a:xfrm>
            <a:off x="2572165" y="476131"/>
            <a:ext cx="6686135" cy="491248"/>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pt-BR" sz="1800" b="1" kern="100" dirty="0">
                <a:latin typeface="Calibri" panose="020F0502020204030204" pitchFamily="34" charset="0"/>
                <a:ea typeface="Calibri" panose="020F0502020204030204" pitchFamily="34" charset="0"/>
                <a:cs typeface="Times New Roman" panose="02020603050405020304" pitchFamily="18" charset="0"/>
              </a:rPr>
              <a:t>Atuantes nas linhas de defesa</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7" name="Google Shape;517;p68">
            <a:extLst>
              <a:ext uri="{FF2B5EF4-FFF2-40B4-BE49-F238E27FC236}">
                <a16:creationId xmlns:a16="http://schemas.microsoft.com/office/drawing/2014/main" id="{B515F3A1-E00C-599E-BA3B-20BE89E0A487}"/>
              </a:ext>
            </a:extLst>
          </p:cNvPr>
          <p:cNvSpPr txBox="1"/>
          <p:nvPr/>
        </p:nvSpPr>
        <p:spPr>
          <a:xfrm>
            <a:off x="428850" y="1058819"/>
            <a:ext cx="8286300" cy="138033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Art. 170. Os órgãos de controle adotarão, </a:t>
            </a:r>
            <a:r>
              <a:rPr lang="pt-BR" sz="1800" b="1" u="sng" kern="100" dirty="0">
                <a:effectLst/>
                <a:latin typeface="Calibri" panose="020F0502020204030204" pitchFamily="34" charset="0"/>
                <a:ea typeface="Calibri" panose="020F0502020204030204" pitchFamily="34" charset="0"/>
                <a:cs typeface="Times New Roman" panose="02020603050405020304" pitchFamily="18" charset="0"/>
              </a:rPr>
              <a:t>na fiscalização dos atos previstos nesta Lei, critérios de oportunidade, materialidade, relevância e risco e considerarão as razões apresentadas pelos órgãos e entidades </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responsáveis e os resultados obtidos com a contratação, observado o disposto no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3º do art. 169 desta Lei</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8333610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514">
          <a:extLst>
            <a:ext uri="{FF2B5EF4-FFF2-40B4-BE49-F238E27FC236}">
              <a16:creationId xmlns:a16="http://schemas.microsoft.com/office/drawing/2014/main" id="{E43E5350-E6E7-A8FC-2965-0E6A17F538E0}"/>
            </a:ext>
          </a:extLst>
        </p:cNvPr>
        <p:cNvGrpSpPr/>
        <p:nvPr/>
      </p:nvGrpSpPr>
      <p:grpSpPr>
        <a:xfrm>
          <a:off x="0" y="0"/>
          <a:ext cx="0" cy="0"/>
          <a:chOff x="0" y="0"/>
          <a:chExt cx="0" cy="0"/>
        </a:xfrm>
      </p:grpSpPr>
      <p:pic>
        <p:nvPicPr>
          <p:cNvPr id="515" name="Google Shape;515;p68">
            <a:extLst>
              <a:ext uri="{FF2B5EF4-FFF2-40B4-BE49-F238E27FC236}">
                <a16:creationId xmlns:a16="http://schemas.microsoft.com/office/drawing/2014/main" id="{85A1738E-CCE8-1009-743D-80EA93F4F63F}"/>
              </a:ext>
            </a:extLst>
          </p:cNvPr>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516" name="Google Shape;516;p68">
            <a:extLst>
              <a:ext uri="{FF2B5EF4-FFF2-40B4-BE49-F238E27FC236}">
                <a16:creationId xmlns:a16="http://schemas.microsoft.com/office/drawing/2014/main" id="{E31B335D-45D0-74C6-44AE-72A4330E7590}"/>
              </a:ext>
            </a:extLst>
          </p:cNvPr>
          <p:cNvSpPr txBox="1"/>
          <p:nvPr/>
        </p:nvSpPr>
        <p:spPr>
          <a:xfrm>
            <a:off x="2691111" y="415171"/>
            <a:ext cx="6452889" cy="491248"/>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pt-BR" sz="1800" b="1" kern="100" dirty="0">
                <a:latin typeface="Calibri" panose="020F0502020204030204" pitchFamily="34" charset="0"/>
                <a:ea typeface="Calibri" panose="020F0502020204030204" pitchFamily="34" charset="0"/>
                <a:cs typeface="Times New Roman" panose="02020603050405020304" pitchFamily="18" charset="0"/>
              </a:rPr>
              <a:t>Atuantes nas linhas de defesa</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7" name="Google Shape;517;p68">
            <a:extLst>
              <a:ext uri="{FF2B5EF4-FFF2-40B4-BE49-F238E27FC236}">
                <a16:creationId xmlns:a16="http://schemas.microsoft.com/office/drawing/2014/main" id="{DE9E5C89-BE15-4F7F-8459-799092599EFA}"/>
              </a:ext>
            </a:extLst>
          </p:cNvPr>
          <p:cNvSpPr txBox="1"/>
          <p:nvPr/>
        </p:nvSpPr>
        <p:spPr>
          <a:xfrm>
            <a:off x="428845" y="906419"/>
            <a:ext cx="8286300" cy="3137357"/>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1º As razões apresentadas pelos órgãos e entidades responsáveis deverão ser encaminhadas aos órgãos de controle até a conclusão da fase de instrução do processo e não poderão ser desentranhadas dos autos.</a:t>
            </a: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2º A omissão na prestação das informações não impedirá as deliberações dos órgãos de controle nem retardará a aplicação de qualquer de seus prazos de tramitação e de deliberação.</a:t>
            </a: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3º Os órgãos de controle desconsiderarão os documentos impertinentes, meramente protelatórios ou de nenhum interesse para o esclarecimento dos fatos.</a:t>
            </a: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4º Qualquer licitante, contratado ou pessoa física ou jurídica poderá representar aos órgãos de controle interno ou ao tribunal de contas competente contra irregularidades na aplicação desta Lei.</a:t>
            </a:r>
          </a:p>
        </p:txBody>
      </p:sp>
    </p:spTree>
    <p:extLst>
      <p:ext uri="{BB962C8B-B14F-4D97-AF65-F5344CB8AC3E}">
        <p14:creationId xmlns:p14="http://schemas.microsoft.com/office/powerpoint/2010/main" val="368712176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514">
          <a:extLst>
            <a:ext uri="{FF2B5EF4-FFF2-40B4-BE49-F238E27FC236}">
              <a16:creationId xmlns:a16="http://schemas.microsoft.com/office/drawing/2014/main" id="{9B0D0AFB-403B-75C3-F195-0F2C819C38C1}"/>
            </a:ext>
          </a:extLst>
        </p:cNvPr>
        <p:cNvGrpSpPr/>
        <p:nvPr/>
      </p:nvGrpSpPr>
      <p:grpSpPr>
        <a:xfrm>
          <a:off x="0" y="0"/>
          <a:ext cx="0" cy="0"/>
          <a:chOff x="0" y="0"/>
          <a:chExt cx="0" cy="0"/>
        </a:xfrm>
      </p:grpSpPr>
      <p:pic>
        <p:nvPicPr>
          <p:cNvPr id="515" name="Google Shape;515;p68">
            <a:extLst>
              <a:ext uri="{FF2B5EF4-FFF2-40B4-BE49-F238E27FC236}">
                <a16:creationId xmlns:a16="http://schemas.microsoft.com/office/drawing/2014/main" id="{2838403A-AD08-98CD-A5B8-148D44402958}"/>
              </a:ext>
            </a:extLst>
          </p:cNvPr>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516" name="Google Shape;516;p68">
            <a:extLst>
              <a:ext uri="{FF2B5EF4-FFF2-40B4-BE49-F238E27FC236}">
                <a16:creationId xmlns:a16="http://schemas.microsoft.com/office/drawing/2014/main" id="{B806D79D-900E-2968-D542-3335D09285E8}"/>
              </a:ext>
            </a:extLst>
          </p:cNvPr>
          <p:cNvSpPr txBox="1"/>
          <p:nvPr/>
        </p:nvSpPr>
        <p:spPr>
          <a:xfrm>
            <a:off x="2200458" y="329402"/>
            <a:ext cx="4549747" cy="491248"/>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pt-BR" sz="1800" b="1" kern="100" dirty="0">
                <a:latin typeface="Calibri" panose="020F0502020204030204" pitchFamily="34" charset="0"/>
                <a:ea typeface="Calibri" panose="020F0502020204030204" pitchFamily="34" charset="0"/>
                <a:cs typeface="Times New Roman" panose="02020603050405020304" pitchFamily="18" charset="0"/>
              </a:rPr>
              <a:t>Atuantes nas linhas de defesa</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7" name="Google Shape;517;p68">
            <a:extLst>
              <a:ext uri="{FF2B5EF4-FFF2-40B4-BE49-F238E27FC236}">
                <a16:creationId xmlns:a16="http://schemas.microsoft.com/office/drawing/2014/main" id="{A8A4A30F-0188-DDA6-57BB-CE62E18E6556}"/>
              </a:ext>
            </a:extLst>
          </p:cNvPr>
          <p:cNvSpPr txBox="1"/>
          <p:nvPr/>
        </p:nvSpPr>
        <p:spPr>
          <a:xfrm>
            <a:off x="428845" y="906419"/>
            <a:ext cx="8286300" cy="3660064"/>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Art. 171. </a:t>
            </a: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Na fiscalização de controle será observado o seguinte:</a:t>
            </a: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I - </a:t>
            </a: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viabilização de oportunidade de manifestação aos gestores sobre possíveis propostas de encaminhamento que terão impacto significativo nas rotinas de trabalho dos órgãos e entidades fiscalizados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 fim de que eles disponibilizem subsídios para avaliação prévia da relação entre custo e benefício dessas possíveis proposições;</a:t>
            </a: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II - adoção de </a:t>
            </a: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procedimentos objetivos e imparciais e elaboração de relatórios tecnicamente fundamentados,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baseados exclusivamente nas evidências obtidas e organizados de acordo com as normas de auditoria do respectivo órgão de controle, de modo a evitar que interesses pessoais e interpretações tendenciosas interfiram na apresentação e no tratamento dos fatos levantados;</a:t>
            </a:r>
          </a:p>
        </p:txBody>
      </p:sp>
    </p:spTree>
    <p:extLst>
      <p:ext uri="{BB962C8B-B14F-4D97-AF65-F5344CB8AC3E}">
        <p14:creationId xmlns:p14="http://schemas.microsoft.com/office/powerpoint/2010/main" val="260906155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514">
          <a:extLst>
            <a:ext uri="{FF2B5EF4-FFF2-40B4-BE49-F238E27FC236}">
              <a16:creationId xmlns:a16="http://schemas.microsoft.com/office/drawing/2014/main" id="{B79B6FC4-9A34-C1D4-E0D6-C632E718737F}"/>
            </a:ext>
          </a:extLst>
        </p:cNvPr>
        <p:cNvGrpSpPr/>
        <p:nvPr/>
      </p:nvGrpSpPr>
      <p:grpSpPr>
        <a:xfrm>
          <a:off x="0" y="0"/>
          <a:ext cx="0" cy="0"/>
          <a:chOff x="0" y="0"/>
          <a:chExt cx="0" cy="0"/>
        </a:xfrm>
      </p:grpSpPr>
      <p:pic>
        <p:nvPicPr>
          <p:cNvPr id="515" name="Google Shape;515;p68">
            <a:extLst>
              <a:ext uri="{FF2B5EF4-FFF2-40B4-BE49-F238E27FC236}">
                <a16:creationId xmlns:a16="http://schemas.microsoft.com/office/drawing/2014/main" id="{66C7FC1A-D702-9E69-AD14-D373E39F68A7}"/>
              </a:ext>
            </a:extLst>
          </p:cNvPr>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516" name="Google Shape;516;p68">
            <a:extLst>
              <a:ext uri="{FF2B5EF4-FFF2-40B4-BE49-F238E27FC236}">
                <a16:creationId xmlns:a16="http://schemas.microsoft.com/office/drawing/2014/main" id="{EE4993F2-0AE4-74C2-FBE8-A2F3D7305751}"/>
              </a:ext>
            </a:extLst>
          </p:cNvPr>
          <p:cNvSpPr txBox="1"/>
          <p:nvPr/>
        </p:nvSpPr>
        <p:spPr>
          <a:xfrm>
            <a:off x="2386311" y="325962"/>
            <a:ext cx="5471582" cy="491248"/>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pt-BR" sz="1800" b="1" kern="100" dirty="0">
                <a:latin typeface="Calibri" panose="020F0502020204030204" pitchFamily="34" charset="0"/>
                <a:ea typeface="Calibri" panose="020F0502020204030204" pitchFamily="34" charset="0"/>
                <a:cs typeface="Times New Roman" panose="02020603050405020304" pitchFamily="18" charset="0"/>
              </a:rPr>
              <a:t>Atuantes nas linhas de defesa</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7" name="Google Shape;517;p68">
            <a:extLst>
              <a:ext uri="{FF2B5EF4-FFF2-40B4-BE49-F238E27FC236}">
                <a16:creationId xmlns:a16="http://schemas.microsoft.com/office/drawing/2014/main" id="{30F57330-8AC3-4455-6482-196C7EA946E2}"/>
              </a:ext>
            </a:extLst>
          </p:cNvPr>
          <p:cNvSpPr txBox="1"/>
          <p:nvPr/>
        </p:nvSpPr>
        <p:spPr>
          <a:xfrm>
            <a:off x="428850" y="817210"/>
            <a:ext cx="8286300" cy="366429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III - definição de objetivos, nos regimes de empreitada por preço global, empreitada integral, contratação </a:t>
            </a:r>
            <a:r>
              <a:rPr lang="pt-BR" sz="1600" kern="100" dirty="0" err="1">
                <a:effectLst/>
                <a:latin typeface="Calibri" panose="020F0502020204030204" pitchFamily="34" charset="0"/>
                <a:ea typeface="Calibri" panose="020F0502020204030204" pitchFamily="34" charset="0"/>
                <a:cs typeface="Times New Roman" panose="02020603050405020304" pitchFamily="18" charset="0"/>
              </a:rPr>
              <a:t>semi-integrada</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e contratação integrada, atendidos os requisitos técnicos, legais, orçamentários e financeiros, de acordo com as finalidades da contratação, devendo, ainda, ser perquirida a conformidade do preço global com os parâmetros de mercado para o objeto contratado, considerada inclusive a dimensão geográfica.</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1º </a:t>
            </a:r>
            <a:r>
              <a:rPr lang="pt-BR" sz="1600" b="1" u="sng" kern="100" dirty="0">
                <a:effectLst/>
                <a:latin typeface="Calibri" panose="020F0502020204030204" pitchFamily="34" charset="0"/>
                <a:ea typeface="Calibri" panose="020F0502020204030204" pitchFamily="34" charset="0"/>
                <a:cs typeface="Times New Roman" panose="02020603050405020304" pitchFamily="18" charset="0"/>
              </a:rPr>
              <a:t>Ao suspender cautelarmente o processo licitatório, o tribunal de contas deverá pronunciar-se definitivamente sobre o mérito da irregularidade que tenha dado causa à suspensão no prazo de 25 (vinte e cinco) dias úteis</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contado da data do recebimento das informações a que se refere o § 2º deste artigo, prorrogável por igual período uma única vez, e definirá objetivamente:</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 - as causas da ordem de suspensão;</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II - o modo como será garantido o atendimento do interesse público obstado pela suspensão da licitação, no caso de objetos essenciais ou de contratação por emergência.</a:t>
            </a:r>
          </a:p>
        </p:txBody>
      </p:sp>
    </p:spTree>
    <p:extLst>
      <p:ext uri="{BB962C8B-B14F-4D97-AF65-F5344CB8AC3E}">
        <p14:creationId xmlns:p14="http://schemas.microsoft.com/office/powerpoint/2010/main" val="381008189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514">
          <a:extLst>
            <a:ext uri="{FF2B5EF4-FFF2-40B4-BE49-F238E27FC236}">
              <a16:creationId xmlns:a16="http://schemas.microsoft.com/office/drawing/2014/main" id="{23CD9372-EBDE-2480-484A-E5605974C6E6}"/>
            </a:ext>
          </a:extLst>
        </p:cNvPr>
        <p:cNvGrpSpPr/>
        <p:nvPr/>
      </p:nvGrpSpPr>
      <p:grpSpPr>
        <a:xfrm>
          <a:off x="0" y="0"/>
          <a:ext cx="0" cy="0"/>
          <a:chOff x="0" y="0"/>
          <a:chExt cx="0" cy="0"/>
        </a:xfrm>
      </p:grpSpPr>
      <p:pic>
        <p:nvPicPr>
          <p:cNvPr id="515" name="Google Shape;515;p68">
            <a:extLst>
              <a:ext uri="{FF2B5EF4-FFF2-40B4-BE49-F238E27FC236}">
                <a16:creationId xmlns:a16="http://schemas.microsoft.com/office/drawing/2014/main" id="{48660806-A50C-56CB-78A4-B3E0232FBEB0}"/>
              </a:ext>
            </a:extLst>
          </p:cNvPr>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516" name="Google Shape;516;p68">
            <a:extLst>
              <a:ext uri="{FF2B5EF4-FFF2-40B4-BE49-F238E27FC236}">
                <a16:creationId xmlns:a16="http://schemas.microsoft.com/office/drawing/2014/main" id="{F7386440-13E7-E3B4-D0BA-871A8533EB2D}"/>
              </a:ext>
            </a:extLst>
          </p:cNvPr>
          <p:cNvSpPr txBox="1"/>
          <p:nvPr/>
        </p:nvSpPr>
        <p:spPr>
          <a:xfrm>
            <a:off x="2386311" y="325962"/>
            <a:ext cx="4884284" cy="491248"/>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pt-BR" sz="1800" b="1" kern="100" dirty="0">
                <a:latin typeface="Calibri" panose="020F0502020204030204" pitchFamily="34" charset="0"/>
                <a:ea typeface="Calibri" panose="020F0502020204030204" pitchFamily="34" charset="0"/>
                <a:cs typeface="Times New Roman" panose="02020603050405020304" pitchFamily="18" charset="0"/>
              </a:rPr>
              <a:t>Atuantes nas linhas de defesa</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7" name="Google Shape;517;p68">
            <a:extLst>
              <a:ext uri="{FF2B5EF4-FFF2-40B4-BE49-F238E27FC236}">
                <a16:creationId xmlns:a16="http://schemas.microsoft.com/office/drawing/2014/main" id="{77392B3C-8505-EBF5-C204-F492168234FD}"/>
              </a:ext>
            </a:extLst>
          </p:cNvPr>
          <p:cNvSpPr txBox="1"/>
          <p:nvPr/>
        </p:nvSpPr>
        <p:spPr>
          <a:xfrm>
            <a:off x="428850" y="817210"/>
            <a:ext cx="8286300" cy="3664296"/>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2º Ao ser intimado da ordem de suspensão do processo licitatório, o órgão ou entidade deverá, </a:t>
            </a: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no prazo de 10 (dez) dias úteis, admitida a prorrogação</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I - </a:t>
            </a: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informar as medidas adotadas para cumprimento da decisão;</a:t>
            </a:r>
          </a:p>
          <a:p>
            <a:pPr algn="just">
              <a:lnSpc>
                <a:spcPct val="107000"/>
              </a:lnSpc>
              <a:spcAft>
                <a:spcPts val="800"/>
              </a:spcAft>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II - prestar todas as informações cabíveis;</a:t>
            </a:r>
          </a:p>
          <a:p>
            <a:pPr algn="just">
              <a:lnSpc>
                <a:spcPct val="107000"/>
              </a:lnSpc>
              <a:spcAft>
                <a:spcPts val="800"/>
              </a:spcAft>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III - proceder à apuração de responsabilidade, se for o caso.</a:t>
            </a: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3º A decisão que examinar o mérito da medida cautelar a que se refere o § 1º deste artigo deverá definir as medidas necessárias e adequadas, em face das alternativas possíveis, para o saneamento do processo licitatório, ou determinar a sua anulação.</a:t>
            </a: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4º O descumprimento do disposto no § 2º deste artigo ensejará a apuração de responsabilidade e a obrigação de reparação do prejuízo causado ao erário.</a:t>
            </a:r>
          </a:p>
        </p:txBody>
      </p:sp>
    </p:spTree>
    <p:extLst>
      <p:ext uri="{BB962C8B-B14F-4D97-AF65-F5344CB8AC3E}">
        <p14:creationId xmlns:p14="http://schemas.microsoft.com/office/powerpoint/2010/main" val="396556441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514">
          <a:extLst>
            <a:ext uri="{FF2B5EF4-FFF2-40B4-BE49-F238E27FC236}">
              <a16:creationId xmlns:a16="http://schemas.microsoft.com/office/drawing/2014/main" id="{6FA1ACCE-7B18-17B8-97D2-D63E50C0B097}"/>
            </a:ext>
          </a:extLst>
        </p:cNvPr>
        <p:cNvGrpSpPr/>
        <p:nvPr/>
      </p:nvGrpSpPr>
      <p:grpSpPr>
        <a:xfrm>
          <a:off x="0" y="0"/>
          <a:ext cx="0" cy="0"/>
          <a:chOff x="0" y="0"/>
          <a:chExt cx="0" cy="0"/>
        </a:xfrm>
      </p:grpSpPr>
      <p:pic>
        <p:nvPicPr>
          <p:cNvPr id="515" name="Google Shape;515;p68">
            <a:extLst>
              <a:ext uri="{FF2B5EF4-FFF2-40B4-BE49-F238E27FC236}">
                <a16:creationId xmlns:a16="http://schemas.microsoft.com/office/drawing/2014/main" id="{77762F01-C66F-E97A-D47D-4990C8DF5CE5}"/>
              </a:ext>
            </a:extLst>
          </p:cNvPr>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516" name="Google Shape;516;p68">
            <a:extLst>
              <a:ext uri="{FF2B5EF4-FFF2-40B4-BE49-F238E27FC236}">
                <a16:creationId xmlns:a16="http://schemas.microsoft.com/office/drawing/2014/main" id="{496683B2-06D4-BB3C-86E3-CA64F5D0C8B3}"/>
              </a:ext>
            </a:extLst>
          </p:cNvPr>
          <p:cNvSpPr txBox="1"/>
          <p:nvPr/>
        </p:nvSpPr>
        <p:spPr>
          <a:xfrm>
            <a:off x="2386311" y="325962"/>
            <a:ext cx="6014274" cy="491248"/>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pt-BR" sz="1800" b="1" kern="100" dirty="0">
                <a:latin typeface="Calibri" panose="020F0502020204030204" pitchFamily="34" charset="0"/>
                <a:ea typeface="Calibri" panose="020F0502020204030204" pitchFamily="34" charset="0"/>
                <a:cs typeface="Times New Roman" panose="02020603050405020304" pitchFamily="18" charset="0"/>
              </a:rPr>
              <a:t>Atuantes nas linhas de defesa</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7" name="Google Shape;517;p68">
            <a:extLst>
              <a:ext uri="{FF2B5EF4-FFF2-40B4-BE49-F238E27FC236}">
                <a16:creationId xmlns:a16="http://schemas.microsoft.com/office/drawing/2014/main" id="{5E9DA801-1045-2B33-7181-9A8D8F57B76C}"/>
              </a:ext>
            </a:extLst>
          </p:cNvPr>
          <p:cNvSpPr txBox="1"/>
          <p:nvPr/>
        </p:nvSpPr>
        <p:spPr>
          <a:xfrm>
            <a:off x="428850" y="973327"/>
            <a:ext cx="8286300" cy="1676701"/>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Art. 173. Os tribunais de contas deverão, por meio de suas escolas de contas, promover eventos de capacitação para os servidores efetivos e empregados públicos designados para o desempenho das funções essenciais à execução desta Lei, incluídos cursos presenciais e a distância, redes de aprendizagem, seminários e congressos sobre contratações públicas.</a:t>
            </a:r>
          </a:p>
        </p:txBody>
      </p:sp>
    </p:spTree>
    <p:extLst>
      <p:ext uri="{BB962C8B-B14F-4D97-AF65-F5344CB8AC3E}">
        <p14:creationId xmlns:p14="http://schemas.microsoft.com/office/powerpoint/2010/main" val="280356434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pic>
        <p:nvPicPr>
          <p:cNvPr id="717" name="Google Shape;717;g1ea8a7dc199_0_0"/>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18" name="Google Shape;718;g1ea8a7dc199_0_0"/>
          <p:cNvSpPr txBox="1"/>
          <p:nvPr/>
        </p:nvSpPr>
        <p:spPr>
          <a:xfrm>
            <a:off x="609250" y="966800"/>
            <a:ext cx="65916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pt-BR" sz="3900" b="1" i="0" u="none" strike="noStrike" cap="none">
                <a:solidFill>
                  <a:srgbClr val="FF6C00"/>
                </a:solidFill>
                <a:latin typeface="Montserrat"/>
                <a:ea typeface="Montserrat"/>
                <a:cs typeface="Montserrat"/>
                <a:sym typeface="Montserrat"/>
              </a:rPr>
              <a:t>Obrigado</a:t>
            </a:r>
            <a:endParaRPr sz="3900" b="1" i="0" u="none" strike="noStrike" cap="none">
              <a:solidFill>
                <a:srgbClr val="FF6C00"/>
              </a:solidFill>
              <a:latin typeface="Montserrat"/>
              <a:ea typeface="Montserrat"/>
              <a:cs typeface="Montserrat"/>
              <a:sym typeface="Montserrat"/>
            </a:endParaRPr>
          </a:p>
        </p:txBody>
      </p:sp>
      <p:sp>
        <p:nvSpPr>
          <p:cNvPr id="719" name="Google Shape;719;g1ea8a7dc199_0_0"/>
          <p:cNvSpPr txBox="1"/>
          <p:nvPr/>
        </p:nvSpPr>
        <p:spPr>
          <a:xfrm>
            <a:off x="448850" y="1802350"/>
            <a:ext cx="52866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pt-BR" sz="2800" b="0" i="0" u="none" strike="noStrike" cap="none">
                <a:solidFill>
                  <a:schemeClr val="lt1"/>
                </a:solidFill>
                <a:latin typeface="Montserrat"/>
                <a:ea typeface="Montserrat"/>
                <a:cs typeface="Montserrat"/>
                <a:sym typeface="Montserrat"/>
              </a:rPr>
              <a:t>Prof. Luiz Dalago Júnior</a:t>
            </a:r>
            <a:endParaRPr sz="2800" b="0" i="0" u="none" strike="noStrike" cap="none">
              <a:solidFill>
                <a:schemeClr val="lt1"/>
              </a:solidFill>
              <a:latin typeface="Montserrat"/>
              <a:ea typeface="Montserrat"/>
              <a:cs typeface="Montserrat"/>
              <a:sym typeface="Montserrat"/>
            </a:endParaRPr>
          </a:p>
        </p:txBody>
      </p:sp>
      <p:pic>
        <p:nvPicPr>
          <p:cNvPr id="720" name="Google Shape;720;g1ea8a7dc199_0_0"/>
          <p:cNvPicPr preferRelativeResize="0"/>
          <p:nvPr/>
        </p:nvPicPr>
        <p:blipFill rotWithShape="1">
          <a:blip r:embed="rId4">
            <a:alphaModFix/>
          </a:blip>
          <a:srcRect/>
          <a:stretch/>
        </p:blipFill>
        <p:spPr>
          <a:xfrm>
            <a:off x="1264150" y="2468400"/>
            <a:ext cx="1507350" cy="16141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g1f2ca59f451_0_22"/>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62" name="Google Shape;62;g1f2ca59f451_0_22"/>
          <p:cNvSpPr/>
          <p:nvPr/>
        </p:nvSpPr>
        <p:spPr>
          <a:xfrm>
            <a:off x="768198" y="784326"/>
            <a:ext cx="7182300" cy="2677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pt-BR" sz="2000" b="0" i="0" u="none" strike="noStrike" cap="none" dirty="0">
                <a:solidFill>
                  <a:schemeClr val="dk1"/>
                </a:solidFill>
                <a:latin typeface="Arial"/>
                <a:ea typeface="Arial"/>
                <a:cs typeface="Arial"/>
                <a:sym typeface="Arial"/>
              </a:rPr>
              <a:t>A comprovação prévia de uma verdade é, pois, lei no processo de evolução consciente.</a:t>
            </a:r>
            <a:endParaRPr dirty="0"/>
          </a:p>
          <a:p>
            <a:pPr marL="0" marR="0" lvl="0" indent="0" algn="ctr" rtl="0">
              <a:lnSpc>
                <a:spcPct val="100000"/>
              </a:lnSpc>
              <a:spcBef>
                <a:spcPts val="0"/>
              </a:spcBef>
              <a:spcAft>
                <a:spcPts val="0"/>
              </a:spcAft>
              <a:buNone/>
            </a:pPr>
            <a:endParaRPr sz="2000" b="0" i="0" u="none" strike="noStrike" cap="none" dirty="0">
              <a:solidFill>
                <a:srgbClr val="403E3B"/>
              </a:solidFill>
              <a:latin typeface="Arial"/>
              <a:ea typeface="Arial"/>
              <a:cs typeface="Arial"/>
              <a:sym typeface="Arial"/>
            </a:endParaRPr>
          </a:p>
          <a:p>
            <a:pPr marL="0" marR="0" lvl="0" indent="0" algn="ctr" rtl="0">
              <a:lnSpc>
                <a:spcPct val="100000"/>
              </a:lnSpc>
              <a:spcBef>
                <a:spcPts val="0"/>
              </a:spcBef>
              <a:spcAft>
                <a:spcPts val="0"/>
              </a:spcAft>
              <a:buNone/>
            </a:pPr>
            <a:r>
              <a:rPr lang="pt-BR" sz="2000" b="0" i="0" u="sng" strike="noStrike" cap="none" dirty="0">
                <a:solidFill>
                  <a:srgbClr val="0C5ADB"/>
                </a:solidFill>
                <a:latin typeface="Arial"/>
                <a:ea typeface="Arial"/>
                <a:cs typeface="Arial"/>
                <a:sym typeface="Arial"/>
                <a:hlinkClick r:id="rId4">
                  <a:extLst>
                    <a:ext uri="{A12FA001-AC4F-418D-AE19-62706E023703}">
                      <ahyp:hlinkClr xmlns:ahyp="http://schemas.microsoft.com/office/drawing/2018/hyperlinkcolor" val="tx"/>
                    </a:ext>
                  </a:extLst>
                </a:hlinkClick>
              </a:rPr>
              <a:t>Carlos Bernardo González </a:t>
            </a:r>
            <a:r>
              <a:rPr lang="pt-BR" sz="2000" b="0" i="0" u="sng" strike="noStrike" cap="none" dirty="0" err="1">
                <a:solidFill>
                  <a:srgbClr val="0C5ADB"/>
                </a:solidFill>
                <a:latin typeface="Arial"/>
                <a:ea typeface="Arial"/>
                <a:cs typeface="Arial"/>
                <a:sym typeface="Arial"/>
                <a:hlinkClick r:id="rId4">
                  <a:extLst>
                    <a:ext uri="{A12FA001-AC4F-418D-AE19-62706E023703}">
                      <ahyp:hlinkClr xmlns:ahyp="http://schemas.microsoft.com/office/drawing/2018/hyperlinkcolor" val="tx"/>
                    </a:ext>
                  </a:extLst>
                </a:hlinkClick>
              </a:rPr>
              <a:t>Pecotche</a:t>
            </a:r>
            <a:endParaRPr sz="2000" b="0" i="0" u="none" strike="noStrike" cap="none" dirty="0">
              <a:solidFill>
                <a:srgbClr val="0C5ADB"/>
              </a:solidFill>
              <a:latin typeface="Arial"/>
              <a:ea typeface="Arial"/>
              <a:cs typeface="Arial"/>
              <a:sym typeface="Arial"/>
            </a:endParaRPr>
          </a:p>
          <a:p>
            <a:pPr marL="127000" marR="0" lvl="0" indent="0" algn="l" rtl="0">
              <a:lnSpc>
                <a:spcPct val="100000"/>
              </a:lnSpc>
              <a:spcBef>
                <a:spcPts val="0"/>
              </a:spcBef>
              <a:spcAft>
                <a:spcPts val="0"/>
              </a:spcAft>
              <a:buNone/>
            </a:pPr>
            <a:endParaRPr sz="1600" b="1"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a:extLst>
            <a:ext uri="{FF2B5EF4-FFF2-40B4-BE49-F238E27FC236}">
              <a16:creationId xmlns:a16="http://schemas.microsoft.com/office/drawing/2014/main" id="{14C80304-3E3C-B749-E421-C0AEEDA10E53}"/>
            </a:ext>
          </a:extLst>
        </p:cNvPr>
        <p:cNvGrpSpPr/>
        <p:nvPr/>
      </p:nvGrpSpPr>
      <p:grpSpPr>
        <a:xfrm>
          <a:off x="0" y="0"/>
          <a:ext cx="0" cy="0"/>
          <a:chOff x="0" y="0"/>
          <a:chExt cx="0" cy="0"/>
        </a:xfrm>
      </p:grpSpPr>
      <p:pic>
        <p:nvPicPr>
          <p:cNvPr id="101" name="Google Shape;101;p8">
            <a:extLst>
              <a:ext uri="{FF2B5EF4-FFF2-40B4-BE49-F238E27FC236}">
                <a16:creationId xmlns:a16="http://schemas.microsoft.com/office/drawing/2014/main" id="{E3E3AD6A-C664-2D7C-D485-BDF4596B6A87}"/>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pic>
        <p:nvPicPr>
          <p:cNvPr id="102" name="Google Shape;102;p8" descr="https://lh7-us.googleusercontent.com/lRcr_yGZi-eEkFWpNp9NXKHkMSKenGMEMxm6lStNwgMAEOk4aQoWrYan71SKdVe9BxO0vGrVPfTOBWV-Mtm6C47xH9Pa-JOPk9BBa4t7WFSerbgfvrp3wPUrri94k6dsN-7TgfUU8Et4pm0=nw">
            <a:extLst>
              <a:ext uri="{FF2B5EF4-FFF2-40B4-BE49-F238E27FC236}">
                <a16:creationId xmlns:a16="http://schemas.microsoft.com/office/drawing/2014/main" id="{0D2B335C-6117-C176-6923-D47AE6C019F6}"/>
              </a:ext>
            </a:extLst>
          </p:cNvPr>
          <p:cNvPicPr preferRelativeResize="0"/>
          <p:nvPr/>
        </p:nvPicPr>
        <p:blipFill rotWithShape="1">
          <a:blip r:embed="rId4">
            <a:alphaModFix/>
          </a:blip>
          <a:srcRect/>
          <a:stretch/>
        </p:blipFill>
        <p:spPr>
          <a:xfrm>
            <a:off x="4034422" y="509703"/>
            <a:ext cx="3524250" cy="3686176"/>
          </a:xfrm>
          <a:prstGeom prst="rect">
            <a:avLst/>
          </a:prstGeom>
          <a:noFill/>
          <a:ln>
            <a:noFill/>
          </a:ln>
        </p:spPr>
      </p:pic>
      <p:pic>
        <p:nvPicPr>
          <p:cNvPr id="103" name="Google Shape;103;p8" descr="https://lh7-us.googleusercontent.com/nfUi3qWkNwcHFe9CMcWoAbrfymooYQu_8kQywTNiQRXzBzmNYPdLRIuKVsgr-PVjxFiKW5z2Qr4VRjCVw6zXyqrv-jsUFj6xsGyxvAQGmhIXsB3HCoa_z-LKLDRdgS-M4Fl7HQTYSoXjjqw=nw">
            <a:extLst>
              <a:ext uri="{FF2B5EF4-FFF2-40B4-BE49-F238E27FC236}">
                <a16:creationId xmlns:a16="http://schemas.microsoft.com/office/drawing/2014/main" id="{FA316320-936F-286D-73E0-22060327E703}"/>
              </a:ext>
            </a:extLst>
          </p:cNvPr>
          <p:cNvPicPr preferRelativeResize="0"/>
          <p:nvPr/>
        </p:nvPicPr>
        <p:blipFill rotWithShape="1">
          <a:blip r:embed="rId5">
            <a:alphaModFix/>
          </a:blip>
          <a:srcRect/>
          <a:stretch/>
        </p:blipFill>
        <p:spPr>
          <a:xfrm>
            <a:off x="0" y="83456"/>
            <a:ext cx="4034422" cy="1916794"/>
          </a:xfrm>
          <a:prstGeom prst="rect">
            <a:avLst/>
          </a:prstGeom>
          <a:noFill/>
          <a:ln>
            <a:noFill/>
          </a:ln>
        </p:spPr>
      </p:pic>
      <p:pic>
        <p:nvPicPr>
          <p:cNvPr id="104" name="Google Shape;104;p8" descr="https://lh7-us.googleusercontent.com/Bx_a26ORV1RKg-qsw_WWG2bz3aTE1VB5rbgL2GwPo0VpiyhwO6PFWD7PUZ_8CVy5AwTgtNO8yi2BL2Ymmt-NARf48ixofTpQN63DUBbkF2721IqXPaV_Rj2yvkNPaOU6M_BUrVya9oojY_Q=nw">
            <a:extLst>
              <a:ext uri="{FF2B5EF4-FFF2-40B4-BE49-F238E27FC236}">
                <a16:creationId xmlns:a16="http://schemas.microsoft.com/office/drawing/2014/main" id="{875A9F15-9BB3-87C6-637D-651EEC9968EC}"/>
              </a:ext>
            </a:extLst>
          </p:cNvPr>
          <p:cNvPicPr preferRelativeResize="0"/>
          <p:nvPr/>
        </p:nvPicPr>
        <p:blipFill rotWithShape="1">
          <a:blip r:embed="rId6">
            <a:alphaModFix/>
          </a:blip>
          <a:srcRect/>
          <a:stretch/>
        </p:blipFill>
        <p:spPr>
          <a:xfrm>
            <a:off x="744129" y="2221139"/>
            <a:ext cx="2686050" cy="1704976"/>
          </a:xfrm>
          <a:prstGeom prst="rect">
            <a:avLst/>
          </a:prstGeom>
          <a:noFill/>
          <a:ln>
            <a:noFill/>
          </a:ln>
        </p:spPr>
      </p:pic>
    </p:spTree>
    <p:extLst>
      <p:ext uri="{BB962C8B-B14F-4D97-AF65-F5344CB8AC3E}">
        <p14:creationId xmlns:p14="http://schemas.microsoft.com/office/powerpoint/2010/main" val="517086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C680AF2F-667F-6492-1101-9A21F5A75634}"/>
            </a:ext>
          </a:extLst>
        </p:cNvPr>
        <p:cNvGrpSpPr/>
        <p:nvPr/>
      </p:nvGrpSpPr>
      <p:grpSpPr>
        <a:xfrm>
          <a:off x="0" y="0"/>
          <a:ext cx="0" cy="0"/>
          <a:chOff x="0" y="0"/>
          <a:chExt cx="0" cy="0"/>
        </a:xfrm>
      </p:grpSpPr>
      <p:pic>
        <p:nvPicPr>
          <p:cNvPr id="122" name="Google Shape;122;p11">
            <a:extLst>
              <a:ext uri="{FF2B5EF4-FFF2-40B4-BE49-F238E27FC236}">
                <a16:creationId xmlns:a16="http://schemas.microsoft.com/office/drawing/2014/main" id="{15FED9E1-1467-4FB7-867E-19DFE1A46C89}"/>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23" name="Google Shape;123;p11">
            <a:extLst>
              <a:ext uri="{FF2B5EF4-FFF2-40B4-BE49-F238E27FC236}">
                <a16:creationId xmlns:a16="http://schemas.microsoft.com/office/drawing/2014/main" id="{6A4FF6AE-9D45-2F28-5C21-F7FC704F83CE}"/>
              </a:ext>
            </a:extLst>
          </p:cNvPr>
          <p:cNvSpPr/>
          <p:nvPr/>
        </p:nvSpPr>
        <p:spPr>
          <a:xfrm>
            <a:off x="1186676" y="523875"/>
            <a:ext cx="51318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1900" b="1" i="0" u="none" strike="noStrike" cap="small">
                <a:solidFill>
                  <a:srgbClr val="000000"/>
                </a:solidFill>
                <a:latin typeface="Calibri"/>
                <a:ea typeface="Calibri"/>
                <a:cs typeface="Calibri"/>
                <a:sym typeface="Calibri"/>
              </a:rPr>
              <a:t>O planejamento na lei 14.133/2021 se tornou um princípio</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pt-BR" sz="1600" b="0" i="0" u="none" strike="noStrike" cap="none">
                <a:solidFill>
                  <a:srgbClr val="000000"/>
                </a:solidFill>
                <a:latin typeface="Arial"/>
                <a:ea typeface="Arial"/>
                <a:cs typeface="Arial"/>
                <a:sym typeface="Arial"/>
              </a:rPr>
            </a:br>
            <a:endParaRPr sz="1600" b="0" i="0" u="none" strike="noStrike" cap="none">
              <a:solidFill>
                <a:srgbClr val="000000"/>
              </a:solidFill>
              <a:latin typeface="Arial"/>
              <a:ea typeface="Arial"/>
              <a:cs typeface="Arial"/>
              <a:sym typeface="Arial"/>
            </a:endParaRPr>
          </a:p>
        </p:txBody>
      </p:sp>
      <p:sp>
        <p:nvSpPr>
          <p:cNvPr id="124" name="Google Shape;124;p11">
            <a:extLst>
              <a:ext uri="{FF2B5EF4-FFF2-40B4-BE49-F238E27FC236}">
                <a16:creationId xmlns:a16="http://schemas.microsoft.com/office/drawing/2014/main" id="{C86357F3-C5A0-CECE-5F1A-319A97B1A141}"/>
              </a:ext>
            </a:extLst>
          </p:cNvPr>
          <p:cNvSpPr/>
          <p:nvPr/>
        </p:nvSpPr>
        <p:spPr>
          <a:xfrm>
            <a:off x="940073" y="1430275"/>
            <a:ext cx="5300100" cy="1015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1600" b="1" i="0" u="none" strike="noStrike" cap="small">
                <a:solidFill>
                  <a:srgbClr val="000000"/>
                </a:solidFill>
                <a:latin typeface="Calibri"/>
                <a:ea typeface="Calibri"/>
                <a:cs typeface="Calibri"/>
                <a:sym typeface="Calibri"/>
              </a:rPr>
              <a:t>O que isso significa ?</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pt-BR" sz="1600" b="1" i="0" u="none" strike="noStrike" cap="small">
                <a:solidFill>
                  <a:srgbClr val="000000"/>
                </a:solidFill>
                <a:latin typeface="Calibri"/>
                <a:ea typeface="Calibri"/>
                <a:cs typeface="Calibri"/>
                <a:sym typeface="Calibri"/>
              </a:rPr>
              <a:t>Qual alteração que teremos com isso ?</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25" name="Google Shape;125;p11">
            <a:extLst>
              <a:ext uri="{FF2B5EF4-FFF2-40B4-BE49-F238E27FC236}">
                <a16:creationId xmlns:a16="http://schemas.microsoft.com/office/drawing/2014/main" id="{4E0856B7-95CD-5E27-F701-1DEF9D5C2813}"/>
              </a:ext>
            </a:extLst>
          </p:cNvPr>
          <p:cNvSpPr/>
          <p:nvPr/>
        </p:nvSpPr>
        <p:spPr>
          <a:xfrm>
            <a:off x="1186664" y="2571750"/>
            <a:ext cx="6195443" cy="16003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BR" sz="1400" b="0" i="0" u="none" strike="noStrike" cap="none" dirty="0">
                <a:solidFill>
                  <a:srgbClr val="202124"/>
                </a:solidFill>
                <a:latin typeface="arial"/>
                <a:ea typeface="arial"/>
                <a:cs typeface="arial"/>
                <a:sym typeface="arial"/>
              </a:rPr>
              <a:t>Dicionário:</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pt-BR" sz="1400" b="0" i="0" u="none" strike="noStrike" cap="none" dirty="0">
                <a:solidFill>
                  <a:srgbClr val="202124"/>
                </a:solidFill>
                <a:latin typeface="arial"/>
                <a:ea typeface="arial"/>
                <a:cs typeface="arial"/>
                <a:sym typeface="arial"/>
              </a:rPr>
              <a:t>princípio: </a:t>
            </a:r>
            <a:r>
              <a:rPr lang="pt-BR" sz="1400" b="1" i="0" u="sng" strike="noStrike" cap="none" dirty="0">
                <a:solidFill>
                  <a:srgbClr val="000000"/>
                </a:solidFill>
                <a:latin typeface="Calibri"/>
                <a:ea typeface="Calibri"/>
                <a:cs typeface="Calibri"/>
                <a:sym typeface="Calibri"/>
              </a:rPr>
              <a:t>primeiro momento da existência (de algo), ou de uma ação ou processo; começo, início.</a:t>
            </a:r>
          </a:p>
          <a:p>
            <a:pPr marL="0" marR="0" lvl="0" indent="0" algn="just" rtl="0">
              <a:lnSpc>
                <a:spcPct val="100000"/>
              </a:lnSpc>
              <a:spcBef>
                <a:spcPts val="0"/>
              </a:spcBef>
              <a:spcAft>
                <a:spcPts val="0"/>
              </a:spcAft>
              <a:buNone/>
            </a:pPr>
            <a:endParaRPr sz="1400" b="1" i="0" u="sng"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pt-BR" sz="1400" b="1" i="0" u="sng" strike="noStrike" cap="none" dirty="0">
                <a:solidFill>
                  <a:srgbClr val="000000"/>
                </a:solidFill>
                <a:latin typeface="Calibri"/>
                <a:ea typeface="Calibri"/>
                <a:cs typeface="Calibri"/>
                <a:sym typeface="Calibri"/>
              </a:rPr>
              <a:t>o que serve de base a alguma coisa; causa primeira, raiz, razão.</a:t>
            </a:r>
            <a:endParaRPr sz="1400" b="1"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183266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D5EB464C-131E-5A53-6A36-91905A0B5135}"/>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1D0E3EF7-43CE-AB6E-FF92-6D912D6F6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80" y="-328929"/>
            <a:ext cx="8891239" cy="5600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189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A3241986-A1D5-4766-13CD-AC32886E642B}"/>
            </a:ext>
          </a:extLst>
        </p:cNvPr>
        <p:cNvGrpSpPr/>
        <p:nvPr/>
      </p:nvGrpSpPr>
      <p:grpSpPr>
        <a:xfrm>
          <a:off x="0" y="0"/>
          <a:ext cx="0" cy="0"/>
          <a:chOff x="0" y="0"/>
          <a:chExt cx="0" cy="0"/>
        </a:xfrm>
      </p:grpSpPr>
      <p:pic>
        <p:nvPicPr>
          <p:cNvPr id="143" name="Google Shape;143;p14">
            <a:extLst>
              <a:ext uri="{FF2B5EF4-FFF2-40B4-BE49-F238E27FC236}">
                <a16:creationId xmlns:a16="http://schemas.microsoft.com/office/drawing/2014/main" id="{66800CD7-C73F-3BB1-736C-D9AC57C8737D}"/>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44" name="Google Shape;144;p14">
            <a:extLst>
              <a:ext uri="{FF2B5EF4-FFF2-40B4-BE49-F238E27FC236}">
                <a16:creationId xmlns:a16="http://schemas.microsoft.com/office/drawing/2014/main" id="{2CD08663-0662-F45B-0EAA-7F3D1EA0417A}"/>
              </a:ext>
            </a:extLst>
          </p:cNvPr>
          <p:cNvSpPr/>
          <p:nvPr/>
        </p:nvSpPr>
        <p:spPr>
          <a:xfrm>
            <a:off x="338248" y="808394"/>
            <a:ext cx="7950825" cy="3693278"/>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Font typeface="Arial" panose="020B0604020202020204" pitchFamily="34" charset="0"/>
              <a:buChar char="•"/>
            </a:pPr>
            <a:r>
              <a:rPr lang="pt-BR" sz="1600" b="0" i="0" dirty="0">
                <a:solidFill>
                  <a:srgbClr val="222222"/>
                </a:solidFill>
                <a:effectLst/>
                <a:latin typeface="Droid Sans"/>
              </a:rPr>
              <a:t>Promover políticas orientadas para o desenvolvimento que apoiem as atividades produtivas, geração de emprego decente, </a:t>
            </a:r>
            <a:r>
              <a:rPr lang="pt-BR" sz="1600" b="1" i="0" dirty="0">
                <a:solidFill>
                  <a:srgbClr val="222222"/>
                </a:solidFill>
                <a:effectLst/>
                <a:latin typeface="Droid Sans"/>
              </a:rPr>
              <a:t>empreendedorismo, criatividade e inovação, e incentivar a formalização e o crescimento das micro, pequenas e médias empresas, inclusive por meio do acesso a serviços financeiros</a:t>
            </a:r>
          </a:p>
          <a:p>
            <a:pPr marR="0" lvl="0" algn="just" rtl="0">
              <a:lnSpc>
                <a:spcPct val="150000"/>
              </a:lnSpc>
              <a:spcBef>
                <a:spcPts val="0"/>
              </a:spcBef>
              <a:spcAft>
                <a:spcPts val="0"/>
              </a:spcAft>
            </a:pPr>
            <a:endParaRPr lang="pt-BR" sz="1600" b="1" u="none" strike="noStrike" cap="none" dirty="0">
              <a:solidFill>
                <a:srgbClr val="222222"/>
              </a:solidFill>
              <a:latin typeface="Droid Sans"/>
              <a:ea typeface="Arial"/>
              <a:cs typeface="Arial"/>
              <a:sym typeface="Arial"/>
            </a:endParaRPr>
          </a:p>
          <a:p>
            <a:pPr marL="285750" marR="0" lvl="0" indent="-285750" algn="just" rtl="0">
              <a:lnSpc>
                <a:spcPct val="150000"/>
              </a:lnSpc>
              <a:spcBef>
                <a:spcPts val="0"/>
              </a:spcBef>
              <a:spcAft>
                <a:spcPts val="0"/>
              </a:spcAft>
              <a:buFont typeface="Arial" panose="020B0604020202020204" pitchFamily="34" charset="0"/>
              <a:buChar char="•"/>
            </a:pPr>
            <a:r>
              <a:rPr lang="pt-BR" sz="1600" b="1" i="0" dirty="0">
                <a:solidFill>
                  <a:srgbClr val="222222"/>
                </a:solidFill>
                <a:effectLst/>
                <a:latin typeface="Droid Sans"/>
              </a:rPr>
              <a:t> Aumentar o acesso das pequenas indústrias e outras empresas, particularmente em países em desenvolvimento, aos serviços financeiros</a:t>
            </a:r>
            <a:r>
              <a:rPr lang="pt-BR" sz="1600" b="0" i="0" dirty="0">
                <a:solidFill>
                  <a:srgbClr val="222222"/>
                </a:solidFill>
                <a:effectLst/>
                <a:latin typeface="Droid Sans"/>
              </a:rPr>
              <a:t>, incluindo crédito acessível e sua integração em cadeias de valor e mercados</a:t>
            </a:r>
            <a:endParaRPr lang="pt-BR" sz="1600" b="0" i="0" dirty="0">
              <a:solidFill>
                <a:srgbClr val="222222"/>
              </a:solidFill>
              <a:latin typeface="Droid Sans"/>
            </a:endParaRPr>
          </a:p>
          <a:p>
            <a:pPr marL="0" marR="0" lvl="0" indent="0" algn="ctr"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br>
              <a:rPr lang="pt-BR" sz="1400" b="0" i="0" u="none" strike="noStrike" cap="none" dirty="0">
                <a:solidFill>
                  <a:srgbClr val="000000"/>
                </a:solidFill>
                <a:latin typeface="Arial"/>
                <a:ea typeface="Arial"/>
                <a:cs typeface="Arial"/>
                <a:sym typeface="Arial"/>
              </a:rPr>
            </a:br>
            <a:endParaRPr lang="pt-BR" sz="1400" b="0" i="0" u="none" strike="noStrike" cap="none" dirty="0">
              <a:solidFill>
                <a:srgbClr val="000000"/>
              </a:solidFill>
              <a:latin typeface="Arial"/>
              <a:ea typeface="Arial"/>
              <a:cs typeface="Arial"/>
              <a:sym typeface="Arial"/>
            </a:endParaRPr>
          </a:p>
        </p:txBody>
      </p:sp>
      <p:sp>
        <p:nvSpPr>
          <p:cNvPr id="2" name="Google Shape;144;p14">
            <a:extLst>
              <a:ext uri="{FF2B5EF4-FFF2-40B4-BE49-F238E27FC236}">
                <a16:creationId xmlns:a16="http://schemas.microsoft.com/office/drawing/2014/main" id="{9DEDC56E-3DA7-FE7B-ED8C-74D4C3EA0420}"/>
              </a:ext>
            </a:extLst>
          </p:cNvPr>
          <p:cNvSpPr/>
          <p:nvPr/>
        </p:nvSpPr>
        <p:spPr>
          <a:xfrm>
            <a:off x="2899312" y="392936"/>
            <a:ext cx="7950825" cy="415458"/>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t-BR" sz="1400" b="1" i="0" u="none" strike="noStrike" cap="none" dirty="0">
                <a:solidFill>
                  <a:srgbClr val="000000"/>
                </a:solidFill>
                <a:latin typeface="Arial"/>
                <a:ea typeface="Arial"/>
                <a:cs typeface="Arial"/>
                <a:sym typeface="Arial"/>
              </a:rPr>
              <a:t>OBJETIVOS DESENVOLVIMENTO </a:t>
            </a:r>
          </a:p>
        </p:txBody>
      </p:sp>
    </p:spTree>
    <p:extLst>
      <p:ext uri="{BB962C8B-B14F-4D97-AF65-F5344CB8AC3E}">
        <p14:creationId xmlns:p14="http://schemas.microsoft.com/office/powerpoint/2010/main" val="3297153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379A3857-3EDE-7165-D3FD-D02A9FAE7ECB}"/>
            </a:ext>
          </a:extLst>
        </p:cNvPr>
        <p:cNvGrpSpPr/>
        <p:nvPr/>
      </p:nvGrpSpPr>
      <p:grpSpPr>
        <a:xfrm>
          <a:off x="0" y="0"/>
          <a:ext cx="0" cy="0"/>
          <a:chOff x="0" y="0"/>
          <a:chExt cx="0" cy="0"/>
        </a:xfrm>
      </p:grpSpPr>
      <p:pic>
        <p:nvPicPr>
          <p:cNvPr id="143" name="Google Shape;143;p14">
            <a:extLst>
              <a:ext uri="{FF2B5EF4-FFF2-40B4-BE49-F238E27FC236}">
                <a16:creationId xmlns:a16="http://schemas.microsoft.com/office/drawing/2014/main" id="{33183CBE-44C1-94CE-5CD4-BDFDFCBB7091}"/>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44" name="Google Shape;144;p14">
            <a:extLst>
              <a:ext uri="{FF2B5EF4-FFF2-40B4-BE49-F238E27FC236}">
                <a16:creationId xmlns:a16="http://schemas.microsoft.com/office/drawing/2014/main" id="{18C47C5C-E87A-FD5C-2ACF-3DD544FC34B6}"/>
              </a:ext>
            </a:extLst>
          </p:cNvPr>
          <p:cNvSpPr/>
          <p:nvPr/>
        </p:nvSpPr>
        <p:spPr>
          <a:xfrm>
            <a:off x="230458" y="171113"/>
            <a:ext cx="8378283" cy="4801274"/>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Font typeface="Arial" panose="020B0604020202020204" pitchFamily="34" charset="0"/>
              <a:buChar char="•"/>
            </a:pPr>
            <a:r>
              <a:rPr lang="pt-BR" sz="1600" b="1" i="0" dirty="0">
                <a:solidFill>
                  <a:srgbClr val="222222"/>
                </a:solidFill>
                <a:effectLst/>
                <a:latin typeface="Droid Sans"/>
              </a:rPr>
              <a:t>Fortalecer a pesquisa científica, melhorar as capacidades tecnológicas de setores industriais em todos os países, particularmente os países em desenvolvimento, </a:t>
            </a:r>
            <a:r>
              <a:rPr lang="pt-BR" sz="1600" b="0" i="0" dirty="0">
                <a:solidFill>
                  <a:srgbClr val="222222"/>
                </a:solidFill>
                <a:effectLst/>
                <a:latin typeface="Droid Sans"/>
              </a:rPr>
              <a:t>inclusive, até 2030, incentivando a inovação e aumentando substancialmente o número de trabalhadores de pesquisa e desenvolvimento por milhão de pessoas e os gastos público e privado em pesquisa e desenvolvimento</a:t>
            </a:r>
          </a:p>
          <a:p>
            <a:pPr marL="285750" indent="-285750" algn="just">
              <a:lnSpc>
                <a:spcPct val="150000"/>
              </a:lnSpc>
              <a:buFont typeface="Arial" panose="020B0604020202020204" pitchFamily="34" charset="0"/>
              <a:buChar char="•"/>
            </a:pPr>
            <a:r>
              <a:rPr lang="pt-BR" sz="1600" b="1" i="0" dirty="0">
                <a:solidFill>
                  <a:srgbClr val="222222"/>
                </a:solidFill>
                <a:effectLst/>
                <a:latin typeface="Droid Sans"/>
              </a:rPr>
              <a:t>Apoiar o desenvolvimento tecnológico, a pesquisa e a inovação nacionais nos países em desenvolvimento, </a:t>
            </a:r>
            <a:r>
              <a:rPr lang="pt-BR" sz="1600" b="0" i="0" dirty="0">
                <a:solidFill>
                  <a:srgbClr val="222222"/>
                </a:solidFill>
                <a:effectLst/>
                <a:latin typeface="Droid Sans"/>
              </a:rPr>
              <a:t>inclusive garantindo um ambiente político propício para, entre outras coisas, a diversificação industrial e a agregação de valor às commodities</a:t>
            </a:r>
          </a:p>
          <a:p>
            <a:pPr marL="285750" indent="-285750" algn="just">
              <a:lnSpc>
                <a:spcPct val="150000"/>
              </a:lnSpc>
              <a:buFont typeface="Arial" panose="020B0604020202020204" pitchFamily="34" charset="0"/>
              <a:buChar char="•"/>
            </a:pPr>
            <a:r>
              <a:rPr lang="pt-BR" sz="1600" b="0" i="0" dirty="0">
                <a:solidFill>
                  <a:srgbClr val="222222"/>
                </a:solidFill>
                <a:effectLst/>
                <a:latin typeface="Droid Sans"/>
              </a:rPr>
              <a:t>Aumentar significativamente o acesso às tecnologias de informação e comunicação e se empenhar para oferecer acesso universal e a preços acessíveis à internet nos países menos desenvolvidos, até 2020</a:t>
            </a:r>
          </a:p>
          <a:p>
            <a:pPr marL="0" marR="0" lvl="0" indent="0" algn="ctr"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br>
              <a:rPr lang="pt-BR" sz="1400" b="0" i="0" u="none" strike="noStrike" cap="none" dirty="0">
                <a:solidFill>
                  <a:srgbClr val="000000"/>
                </a:solidFill>
                <a:latin typeface="Arial"/>
                <a:ea typeface="Arial"/>
                <a:cs typeface="Arial"/>
                <a:sym typeface="Arial"/>
              </a:rPr>
            </a:br>
            <a:endParaRPr lang="pt-B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73887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txBox="1">
            <a:spLocks noGrp="1"/>
          </p:cNvSpPr>
          <p:nvPr>
            <p:ph type="title"/>
          </p:nvPr>
        </p:nvSpPr>
        <p:spPr>
          <a:xfrm>
            <a:off x="628650" y="510778"/>
            <a:ext cx="7886700" cy="757238"/>
          </a:xfrm>
          <a:prstGeom prst="rect">
            <a:avLst/>
          </a:prstGeom>
          <a:noFill/>
          <a:ln>
            <a:noFill/>
          </a:ln>
        </p:spPr>
        <p:txBody>
          <a:bodyPr spcFirstLastPara="1" wrap="square" lIns="68569" tIns="34275" rIns="68569" bIns="34275" anchor="ctr" anchorCtr="0">
            <a:normAutofit/>
          </a:bodyPr>
          <a:lstStyle/>
          <a:p>
            <a:pPr>
              <a:buClr>
                <a:schemeClr val="accent2"/>
              </a:buClr>
              <a:buSzPts val="4400"/>
            </a:pPr>
            <a:r>
              <a:rPr lang="pt-BR" b="1">
                <a:solidFill>
                  <a:schemeClr val="accent2"/>
                </a:solidFill>
                <a:latin typeface="Arial"/>
                <a:ea typeface="Arial"/>
                <a:cs typeface="Arial"/>
                <a:sym typeface="Arial"/>
              </a:rPr>
              <a:t>OBJETIVOS </a:t>
            </a:r>
            <a:endParaRPr/>
          </a:p>
        </p:txBody>
      </p:sp>
      <p:pic>
        <p:nvPicPr>
          <p:cNvPr id="179" name="Google Shape;179;p8"/>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80" name="Google Shape;180;p8"/>
          <p:cNvSpPr txBox="1">
            <a:spLocks noGrp="1"/>
          </p:cNvSpPr>
          <p:nvPr>
            <p:ph type="body" idx="1"/>
          </p:nvPr>
        </p:nvSpPr>
        <p:spPr>
          <a:xfrm>
            <a:off x="370183" y="219237"/>
            <a:ext cx="7886700" cy="3263400"/>
          </a:xfrm>
          <a:prstGeom prst="rect">
            <a:avLst/>
          </a:prstGeom>
          <a:noFill/>
          <a:ln>
            <a:noFill/>
          </a:ln>
        </p:spPr>
        <p:txBody>
          <a:bodyPr spcFirstLastPara="1" wrap="square" lIns="68569" tIns="34275" rIns="68569" bIns="34275" anchor="t" anchorCtr="0">
            <a:noAutofit/>
          </a:bodyPr>
          <a:lstStyle/>
          <a:p>
            <a:pPr marL="171450" indent="-171450" algn="just">
              <a:spcBef>
                <a:spcPts val="0"/>
              </a:spcBef>
              <a:buClr>
                <a:srgbClr val="000000"/>
              </a:buClr>
            </a:pPr>
            <a:r>
              <a:rPr lang="pt-BR" sz="1600" b="1" dirty="0">
                <a:solidFill>
                  <a:srgbClr val="000000"/>
                </a:solidFill>
              </a:rPr>
              <a:t>Lei 14.133/2021 – </a:t>
            </a:r>
          </a:p>
          <a:p>
            <a:pPr marL="171450" indent="-171450" algn="just">
              <a:spcBef>
                <a:spcPts val="0"/>
              </a:spcBef>
              <a:buClr>
                <a:srgbClr val="000000"/>
              </a:buClr>
            </a:pPr>
            <a:endParaRPr lang="pt-BR" sz="1600" dirty="0">
              <a:solidFill>
                <a:srgbClr val="000000"/>
              </a:solidFill>
            </a:endParaRPr>
          </a:p>
          <a:p>
            <a:pPr marL="0" indent="0" algn="just">
              <a:spcBef>
                <a:spcPts val="0"/>
              </a:spcBef>
              <a:buClr>
                <a:srgbClr val="000000"/>
              </a:buClr>
              <a:buNone/>
            </a:pPr>
            <a:endParaRPr lang="pt-BR" sz="1600" dirty="0">
              <a:solidFill>
                <a:srgbClr val="000000"/>
              </a:solidFill>
            </a:endParaRPr>
          </a:p>
          <a:p>
            <a:pPr marL="0" indent="0" algn="just">
              <a:spcBef>
                <a:spcPts val="0"/>
              </a:spcBef>
              <a:buClr>
                <a:srgbClr val="000000"/>
              </a:buClr>
              <a:buNone/>
            </a:pPr>
            <a:r>
              <a:rPr lang="pt-BR" sz="1600" dirty="0">
                <a:solidFill>
                  <a:srgbClr val="000000"/>
                </a:solidFill>
              </a:rPr>
              <a:t>Art. 11.</a:t>
            </a:r>
            <a:r>
              <a:rPr lang="pt-BR" sz="1600" b="1" dirty="0">
                <a:solidFill>
                  <a:srgbClr val="000000"/>
                </a:solidFill>
              </a:rPr>
              <a:t> </a:t>
            </a:r>
            <a:r>
              <a:rPr lang="pt-BR" sz="1600" dirty="0">
                <a:solidFill>
                  <a:srgbClr val="000000"/>
                </a:solidFill>
              </a:rPr>
              <a:t>O </a:t>
            </a:r>
            <a:r>
              <a:rPr lang="pt-BR" sz="1600" b="1" u="sng" dirty="0">
                <a:solidFill>
                  <a:srgbClr val="000000"/>
                </a:solidFill>
              </a:rPr>
              <a:t>processo licitatório tem por objetivos:</a:t>
            </a:r>
          </a:p>
          <a:p>
            <a:pPr marL="0" indent="0" algn="just">
              <a:spcBef>
                <a:spcPts val="0"/>
              </a:spcBef>
              <a:buClr>
                <a:srgbClr val="000000"/>
              </a:buClr>
              <a:buNone/>
            </a:pPr>
            <a:endParaRPr sz="1600" b="1" u="sng" dirty="0">
              <a:solidFill>
                <a:srgbClr val="000000"/>
              </a:solidFill>
              <a:latin typeface="Times New Roman"/>
              <a:ea typeface="Times New Roman"/>
              <a:cs typeface="Times New Roman"/>
              <a:sym typeface="Times New Roman"/>
            </a:endParaRPr>
          </a:p>
          <a:p>
            <a:pPr marL="0" indent="0" algn="just">
              <a:buClr>
                <a:srgbClr val="000000"/>
              </a:buClr>
              <a:buNone/>
            </a:pPr>
            <a:r>
              <a:rPr lang="pt-BR" sz="1600" dirty="0">
                <a:solidFill>
                  <a:srgbClr val="000000"/>
                </a:solidFill>
              </a:rPr>
              <a:t>I - assegurar a seleção da proposta apta a gerar o resultado de contratação mais vantajoso para a Administração Pública, inclusive no que se refere ao ciclo de vida do objeto;</a:t>
            </a:r>
            <a:endParaRPr sz="1600" dirty="0">
              <a:solidFill>
                <a:srgbClr val="000000"/>
              </a:solidFill>
              <a:latin typeface="Times New Roman"/>
              <a:ea typeface="Times New Roman"/>
              <a:cs typeface="Times New Roman"/>
              <a:sym typeface="Times New Roman"/>
            </a:endParaRPr>
          </a:p>
          <a:p>
            <a:pPr marL="0" indent="0" algn="just">
              <a:buClr>
                <a:srgbClr val="000000"/>
              </a:buClr>
              <a:buNone/>
            </a:pPr>
            <a:r>
              <a:rPr lang="pt-BR" sz="1600" dirty="0">
                <a:solidFill>
                  <a:srgbClr val="000000"/>
                </a:solidFill>
              </a:rPr>
              <a:t>II - assegurar tratamento isonômico entre os licitantes, bem como a justa competição;</a:t>
            </a:r>
            <a:endParaRPr sz="1600" dirty="0">
              <a:solidFill>
                <a:srgbClr val="000000"/>
              </a:solidFill>
              <a:latin typeface="Times New Roman"/>
              <a:ea typeface="Times New Roman"/>
              <a:cs typeface="Times New Roman"/>
              <a:sym typeface="Times New Roman"/>
            </a:endParaRPr>
          </a:p>
          <a:p>
            <a:pPr marL="0" indent="0" algn="just">
              <a:buClr>
                <a:srgbClr val="000000"/>
              </a:buClr>
              <a:buNone/>
            </a:pPr>
            <a:r>
              <a:rPr lang="pt-BR" sz="1600" dirty="0">
                <a:solidFill>
                  <a:srgbClr val="000000"/>
                </a:solidFill>
              </a:rPr>
              <a:t>III - evitar contratações com sobrepreço ou com preços manifestamente inexequíveis e superfaturamento na execução dos contratos;</a:t>
            </a:r>
            <a:endParaRPr sz="1600" dirty="0">
              <a:solidFill>
                <a:srgbClr val="000000"/>
              </a:solidFill>
              <a:latin typeface="Times New Roman"/>
              <a:ea typeface="Times New Roman"/>
              <a:cs typeface="Times New Roman"/>
              <a:sym typeface="Times New Roman"/>
            </a:endParaRPr>
          </a:p>
          <a:p>
            <a:pPr marL="0" indent="0" algn="just">
              <a:buClr>
                <a:srgbClr val="000000"/>
              </a:buClr>
              <a:buNone/>
            </a:pPr>
            <a:r>
              <a:rPr lang="pt-BR" sz="1600" dirty="0">
                <a:solidFill>
                  <a:srgbClr val="000000"/>
                </a:solidFill>
              </a:rPr>
              <a:t>IV - incentivar a </a:t>
            </a:r>
            <a:r>
              <a:rPr lang="pt-BR" sz="1600" b="1" u="sng" dirty="0">
                <a:solidFill>
                  <a:srgbClr val="000000"/>
                </a:solidFill>
              </a:rPr>
              <a:t>inovação e o desenvolvimento nacional sustentável</a:t>
            </a:r>
            <a:r>
              <a:rPr lang="pt-BR" sz="1600" dirty="0">
                <a:solidFill>
                  <a:srgbClr val="000000"/>
                </a:solidFill>
              </a:rPr>
              <a:t>.</a:t>
            </a:r>
            <a:endParaRPr sz="1600" dirty="0">
              <a:solidFill>
                <a:srgbClr val="000000"/>
              </a:solidFill>
              <a:latin typeface="Times New Roman"/>
              <a:ea typeface="Times New Roman"/>
              <a:cs typeface="Times New Roman"/>
              <a:sym typeface="Times New Roman"/>
            </a:endParaRPr>
          </a:p>
          <a:p>
            <a:pPr marL="0" indent="0">
              <a:buSzPts val="2000"/>
              <a:buNone/>
            </a:pPr>
            <a:endParaRPr sz="16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B5B9AAE6-DE51-4200-1CB5-842EAE5F4444}"/>
            </a:ext>
          </a:extLst>
        </p:cNvPr>
        <p:cNvGrpSpPr/>
        <p:nvPr/>
      </p:nvGrpSpPr>
      <p:grpSpPr>
        <a:xfrm>
          <a:off x="0" y="0"/>
          <a:ext cx="0" cy="0"/>
          <a:chOff x="0" y="0"/>
          <a:chExt cx="0" cy="0"/>
        </a:xfrm>
      </p:grpSpPr>
      <p:sp>
        <p:nvSpPr>
          <p:cNvPr id="178" name="Google Shape;178;p8">
            <a:extLst>
              <a:ext uri="{FF2B5EF4-FFF2-40B4-BE49-F238E27FC236}">
                <a16:creationId xmlns:a16="http://schemas.microsoft.com/office/drawing/2014/main" id="{CDA884B9-9E21-A2B3-0850-18B1B57B28A0}"/>
              </a:ext>
            </a:extLst>
          </p:cNvPr>
          <p:cNvSpPr txBox="1">
            <a:spLocks noGrp="1"/>
          </p:cNvSpPr>
          <p:nvPr>
            <p:ph type="title"/>
          </p:nvPr>
        </p:nvSpPr>
        <p:spPr>
          <a:xfrm>
            <a:off x="628650" y="510778"/>
            <a:ext cx="7886700" cy="757238"/>
          </a:xfrm>
          <a:prstGeom prst="rect">
            <a:avLst/>
          </a:prstGeom>
          <a:noFill/>
          <a:ln>
            <a:noFill/>
          </a:ln>
        </p:spPr>
        <p:txBody>
          <a:bodyPr spcFirstLastPara="1" wrap="square" lIns="68569" tIns="34275" rIns="68569" bIns="34275" anchor="ctr" anchorCtr="0">
            <a:normAutofit/>
          </a:bodyPr>
          <a:lstStyle/>
          <a:p>
            <a:pPr>
              <a:buClr>
                <a:schemeClr val="accent2"/>
              </a:buClr>
              <a:buSzPts val="4400"/>
            </a:pPr>
            <a:r>
              <a:rPr lang="pt-BR" b="1">
                <a:solidFill>
                  <a:schemeClr val="accent2"/>
                </a:solidFill>
                <a:latin typeface="Arial"/>
                <a:ea typeface="Arial"/>
                <a:cs typeface="Arial"/>
                <a:sym typeface="Arial"/>
              </a:rPr>
              <a:t>OBJETIVOS </a:t>
            </a:r>
            <a:endParaRPr/>
          </a:p>
        </p:txBody>
      </p:sp>
      <p:pic>
        <p:nvPicPr>
          <p:cNvPr id="179" name="Google Shape;179;p8">
            <a:extLst>
              <a:ext uri="{FF2B5EF4-FFF2-40B4-BE49-F238E27FC236}">
                <a16:creationId xmlns:a16="http://schemas.microsoft.com/office/drawing/2014/main" id="{2C287684-16A2-3470-382E-2D3CE3EF1E30}"/>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80" name="Google Shape;180;p8">
            <a:extLst>
              <a:ext uri="{FF2B5EF4-FFF2-40B4-BE49-F238E27FC236}">
                <a16:creationId xmlns:a16="http://schemas.microsoft.com/office/drawing/2014/main" id="{3E0040F2-A2EE-5398-6E8C-88F36B398200}"/>
              </a:ext>
            </a:extLst>
          </p:cNvPr>
          <p:cNvSpPr txBox="1">
            <a:spLocks noGrp="1"/>
          </p:cNvSpPr>
          <p:nvPr>
            <p:ph type="body" idx="1"/>
          </p:nvPr>
        </p:nvSpPr>
        <p:spPr>
          <a:xfrm>
            <a:off x="422222" y="364273"/>
            <a:ext cx="7886700" cy="3263400"/>
          </a:xfrm>
          <a:prstGeom prst="rect">
            <a:avLst/>
          </a:prstGeom>
          <a:noFill/>
          <a:ln>
            <a:noFill/>
          </a:ln>
        </p:spPr>
        <p:txBody>
          <a:bodyPr spcFirstLastPara="1" wrap="square" lIns="68569" tIns="34275" rIns="68569" bIns="34275" anchor="t" anchorCtr="0">
            <a:noAutofit/>
          </a:bodyPr>
          <a:lstStyle/>
          <a:p>
            <a:pPr marL="0" indent="0" algn="just">
              <a:lnSpc>
                <a:spcPct val="150000"/>
              </a:lnSpc>
              <a:buClr>
                <a:srgbClr val="000000"/>
              </a:buClr>
              <a:buNone/>
            </a:pPr>
            <a:r>
              <a:rPr lang="pt-BR" sz="1600" dirty="0">
                <a:solidFill>
                  <a:srgbClr val="000000"/>
                </a:solidFill>
              </a:rPr>
              <a:t>Art. 11.</a:t>
            </a:r>
            <a:r>
              <a:rPr lang="pt-BR" sz="1600" b="1" dirty="0">
                <a:solidFill>
                  <a:srgbClr val="000000"/>
                </a:solidFill>
              </a:rPr>
              <a:t> </a:t>
            </a:r>
          </a:p>
          <a:p>
            <a:pPr marL="0" indent="0" algn="just">
              <a:lnSpc>
                <a:spcPct val="150000"/>
              </a:lnSpc>
              <a:buClr>
                <a:srgbClr val="000000"/>
              </a:buClr>
              <a:buNone/>
            </a:pPr>
            <a:r>
              <a:rPr lang="pt-BR" sz="1600" dirty="0">
                <a:solidFill>
                  <a:srgbClr val="000000"/>
                </a:solidFill>
              </a:rPr>
              <a:t>[...] </a:t>
            </a:r>
          </a:p>
          <a:p>
            <a:pPr marL="0" indent="0" algn="just">
              <a:lnSpc>
                <a:spcPct val="100000"/>
              </a:lnSpc>
              <a:buClr>
                <a:srgbClr val="000000"/>
              </a:buClr>
              <a:buNone/>
            </a:pPr>
            <a:r>
              <a:rPr lang="pt-BR" sz="1600" dirty="0">
                <a:solidFill>
                  <a:srgbClr val="000000"/>
                </a:solidFill>
              </a:rPr>
              <a:t>Parágrafo único. A alta administração do órgão ou entidade é responsável pela </a:t>
            </a:r>
            <a:r>
              <a:rPr lang="pt-BR" sz="1600" b="1" u="sng" dirty="0">
                <a:solidFill>
                  <a:srgbClr val="000000"/>
                </a:solidFill>
              </a:rPr>
              <a:t>governança das contratações e deve implementar processos e estruturas, inclusive de gestão de riscos e controles internos, para avaliar, direcionar e monitorar os processos licitatórios </a:t>
            </a:r>
            <a:r>
              <a:rPr lang="pt-BR" sz="1600" dirty="0">
                <a:solidFill>
                  <a:srgbClr val="000000"/>
                </a:solidFill>
              </a:rPr>
              <a:t>e os respectivos contratos, com o intuito de alcançar os objetivos estabelecidos no </a:t>
            </a:r>
            <a:r>
              <a:rPr lang="pt-BR" sz="1600" b="1" dirty="0">
                <a:solidFill>
                  <a:srgbClr val="000000"/>
                </a:solidFill>
              </a:rPr>
              <a:t>caput</a:t>
            </a:r>
            <a:r>
              <a:rPr lang="pt-BR" sz="1600" dirty="0">
                <a:solidFill>
                  <a:srgbClr val="000000"/>
                </a:solidFill>
              </a:rPr>
              <a:t> deste artigo, promover um ambiente íntegro e confiável, </a:t>
            </a:r>
            <a:r>
              <a:rPr lang="pt-BR" sz="1600" b="1" u="sng" dirty="0">
                <a:solidFill>
                  <a:srgbClr val="000000"/>
                </a:solidFill>
              </a:rPr>
              <a:t>assegurar o alinhamento das contratações ao planejamento estratégico</a:t>
            </a:r>
            <a:r>
              <a:rPr lang="pt-BR" sz="1600" b="1" dirty="0">
                <a:solidFill>
                  <a:srgbClr val="000000"/>
                </a:solidFill>
              </a:rPr>
              <a:t> e às leis orçamentárias e promover eficiência, efetividade e eficácia em suas contratações.</a:t>
            </a:r>
            <a:endParaRPr sz="1600" b="1" dirty="0">
              <a:solidFill>
                <a:srgbClr val="000000"/>
              </a:solidFill>
              <a:latin typeface="Times New Roman"/>
              <a:ea typeface="Times New Roman"/>
              <a:cs typeface="Times New Roman"/>
              <a:sym typeface="Times New Roman"/>
            </a:endParaRPr>
          </a:p>
          <a:p>
            <a:pPr marL="0" indent="0">
              <a:buSzPts val="2000"/>
              <a:buNone/>
            </a:pPr>
            <a:endParaRPr sz="1600" b="1" dirty="0"/>
          </a:p>
        </p:txBody>
      </p:sp>
    </p:spTree>
    <p:extLst>
      <p:ext uri="{BB962C8B-B14F-4D97-AF65-F5344CB8AC3E}">
        <p14:creationId xmlns:p14="http://schemas.microsoft.com/office/powerpoint/2010/main" val="373294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D089EC18-E103-1855-8369-7E370A7991B0}"/>
            </a:ext>
          </a:extLst>
        </p:cNvPr>
        <p:cNvGrpSpPr/>
        <p:nvPr/>
      </p:nvGrpSpPr>
      <p:grpSpPr>
        <a:xfrm>
          <a:off x="0" y="0"/>
          <a:ext cx="0" cy="0"/>
          <a:chOff x="0" y="0"/>
          <a:chExt cx="0" cy="0"/>
        </a:xfrm>
      </p:grpSpPr>
      <p:pic>
        <p:nvPicPr>
          <p:cNvPr id="143" name="Google Shape;143;p14">
            <a:extLst>
              <a:ext uri="{FF2B5EF4-FFF2-40B4-BE49-F238E27FC236}">
                <a16:creationId xmlns:a16="http://schemas.microsoft.com/office/drawing/2014/main" id="{F54ACF45-B81F-A331-EEA6-C1590E917DAD}"/>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44" name="Google Shape;144;p14">
            <a:extLst>
              <a:ext uri="{FF2B5EF4-FFF2-40B4-BE49-F238E27FC236}">
                <a16:creationId xmlns:a16="http://schemas.microsoft.com/office/drawing/2014/main" id="{C0C9F252-7C78-D31A-5EAC-7CC48FF08EE8}"/>
              </a:ext>
            </a:extLst>
          </p:cNvPr>
          <p:cNvSpPr/>
          <p:nvPr/>
        </p:nvSpPr>
        <p:spPr>
          <a:xfrm>
            <a:off x="1315092" y="555634"/>
            <a:ext cx="5815173" cy="37548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1400" b="1" i="0" u="none" strike="noStrike" cap="none" dirty="0">
                <a:solidFill>
                  <a:srgbClr val="000000"/>
                </a:solidFill>
                <a:latin typeface="Calibri"/>
                <a:ea typeface="Calibri"/>
                <a:cs typeface="Calibri"/>
                <a:sym typeface="Calibri"/>
              </a:rPr>
              <a:t>Lei 14.133/2021:</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pt-BR" sz="1400" b="0" i="0" u="none" strike="noStrike" cap="none" dirty="0">
                <a:solidFill>
                  <a:srgbClr val="000000"/>
                </a:solidFill>
                <a:latin typeface="Calibri"/>
                <a:ea typeface="Calibri"/>
                <a:cs typeface="Calibri"/>
                <a:sym typeface="Calibri"/>
              </a:rPr>
              <a:t>NOVOS objetivos da contratação administrativa:</a:t>
            </a:r>
            <a:endParaRPr dirty="0"/>
          </a:p>
          <a:p>
            <a:pPr marL="0" marR="0" lvl="0" indent="0" algn="ctr" rtl="0">
              <a:lnSpc>
                <a:spcPct val="100000"/>
              </a:lnSpc>
              <a:spcBef>
                <a:spcPts val="0"/>
              </a:spcBef>
              <a:spcAft>
                <a:spcPts val="0"/>
              </a:spcAft>
              <a:buNone/>
            </a:pPr>
            <a:r>
              <a:rPr lang="pt-BR" sz="1400" b="0" i="0" u="none" strike="noStrike" cap="none" dirty="0">
                <a:solidFill>
                  <a:srgbClr val="000000"/>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br>
              <a:rPr lang="pt-BR" sz="1400" b="0" i="0" u="none" strike="noStrike" cap="none" dirty="0">
                <a:solidFill>
                  <a:srgbClr val="000000"/>
                </a:solidFill>
                <a:latin typeface="Arial"/>
                <a:ea typeface="Arial"/>
                <a:cs typeface="Arial"/>
                <a:sym typeface="Arial"/>
              </a:rPr>
            </a:br>
            <a:r>
              <a:rPr lang="pt-BR" sz="1400" b="0" i="0" u="none" strike="noStrike" cap="none" dirty="0">
                <a:solidFill>
                  <a:srgbClr val="000000"/>
                </a:solidFill>
                <a:latin typeface="Calibri"/>
                <a:ea typeface="Calibri"/>
                <a:cs typeface="Calibri"/>
                <a:sym typeface="Calibri"/>
              </a:rPr>
              <a:t>Esses novos objetivos exigem que o gestor público planeje suas ações, a fim de garantir que o objeto contratado possa atender o interesse público que fundamenta a necessidade.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pic>
        <p:nvPicPr>
          <p:cNvPr id="145" name="Google Shape;145;p14" descr="https://lh7-us.googleusercontent.com/xaUduf_GffQdRJDSpGpZqOcQwhJhD1-C8XKJrNWyyxKpkgUCyj0uHqjhfdXERPBSeD1MDs7kY5ZmD1B5ig3HwzEsJYuMGTnc_SVPq6tlIUuMMNH_uoJswwpMu3gRgUi8xJ_i5-E-E3-p_N4=nw">
            <a:extLst>
              <a:ext uri="{FF2B5EF4-FFF2-40B4-BE49-F238E27FC236}">
                <a16:creationId xmlns:a16="http://schemas.microsoft.com/office/drawing/2014/main" id="{EC90ADCC-6F9B-EF13-868A-28D4CCBC934A}"/>
              </a:ext>
            </a:extLst>
          </p:cNvPr>
          <p:cNvPicPr preferRelativeResize="0"/>
          <p:nvPr/>
        </p:nvPicPr>
        <p:blipFill rotWithShape="1">
          <a:blip r:embed="rId4">
            <a:alphaModFix/>
          </a:blip>
          <a:srcRect/>
          <a:stretch/>
        </p:blipFill>
        <p:spPr>
          <a:xfrm>
            <a:off x="3052888" y="1100164"/>
            <a:ext cx="2286000" cy="1714500"/>
          </a:xfrm>
          <a:prstGeom prst="rect">
            <a:avLst/>
          </a:prstGeom>
          <a:noFill/>
          <a:ln>
            <a:noFill/>
          </a:ln>
        </p:spPr>
      </p:pic>
    </p:spTree>
    <p:extLst>
      <p:ext uri="{BB962C8B-B14F-4D97-AF65-F5344CB8AC3E}">
        <p14:creationId xmlns:p14="http://schemas.microsoft.com/office/powerpoint/2010/main" val="2806641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13A84DC4-6709-2B3B-4186-C3A2BBE5EAF4}"/>
            </a:ext>
          </a:extLst>
        </p:cNvPr>
        <p:cNvGrpSpPr/>
        <p:nvPr/>
      </p:nvGrpSpPr>
      <p:grpSpPr>
        <a:xfrm>
          <a:off x="0" y="0"/>
          <a:ext cx="0" cy="0"/>
          <a:chOff x="0" y="0"/>
          <a:chExt cx="0" cy="0"/>
        </a:xfrm>
      </p:grpSpPr>
      <p:pic>
        <p:nvPicPr>
          <p:cNvPr id="150" name="Google Shape;150;p15">
            <a:extLst>
              <a:ext uri="{FF2B5EF4-FFF2-40B4-BE49-F238E27FC236}">
                <a16:creationId xmlns:a16="http://schemas.microsoft.com/office/drawing/2014/main" id="{BA8EEEA1-E636-7409-5A21-284E6F913419}"/>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51" name="Google Shape;151;p15">
            <a:extLst>
              <a:ext uri="{FF2B5EF4-FFF2-40B4-BE49-F238E27FC236}">
                <a16:creationId xmlns:a16="http://schemas.microsoft.com/office/drawing/2014/main" id="{B2927746-A45B-E777-F132-BDD9122390B2}"/>
              </a:ext>
            </a:extLst>
          </p:cNvPr>
          <p:cNvSpPr/>
          <p:nvPr/>
        </p:nvSpPr>
        <p:spPr>
          <a:xfrm>
            <a:off x="554804" y="739739"/>
            <a:ext cx="6750121" cy="30162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1800" b="1" i="0" u="sng" strike="noStrike" cap="small" dirty="0">
                <a:solidFill>
                  <a:srgbClr val="000000"/>
                </a:solidFill>
                <a:latin typeface="Calibri"/>
                <a:ea typeface="Calibri"/>
                <a:cs typeface="Calibri"/>
                <a:sym typeface="Calibri"/>
              </a:rPr>
              <a:t>Instrumentos de planejamento da lei 14.133/2021</a:t>
            </a:r>
            <a:endParaRPr u="sng" dirty="0"/>
          </a:p>
          <a:p>
            <a:pPr marL="0" marR="0" lvl="0" indent="0" algn="ctr"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114300" algn="ctr" rtl="0">
              <a:lnSpc>
                <a:spcPct val="100000"/>
              </a:lnSpc>
              <a:spcBef>
                <a:spcPts val="0"/>
              </a:spcBef>
              <a:spcAft>
                <a:spcPts val="0"/>
              </a:spcAft>
              <a:buClr>
                <a:srgbClr val="000000"/>
              </a:buClr>
              <a:buSzPts val="1800"/>
              <a:buFont typeface="Arial"/>
              <a:buChar char="•"/>
            </a:pPr>
            <a:r>
              <a:rPr lang="pt-BR" sz="1800" b="1" i="0" u="none" strike="noStrike" cap="small" dirty="0">
                <a:solidFill>
                  <a:srgbClr val="000000"/>
                </a:solidFill>
                <a:latin typeface="Calibri"/>
                <a:ea typeface="Calibri"/>
                <a:cs typeface="Calibri"/>
                <a:sym typeface="Calibri"/>
              </a:rPr>
              <a:t>Estudo técnico preliminar</a:t>
            </a:r>
            <a:endParaRPr dirty="0"/>
          </a:p>
          <a:p>
            <a:pPr marL="0" marR="0" lvl="0" indent="0" algn="ctr" rtl="0">
              <a:lnSpc>
                <a:spcPct val="100000"/>
              </a:lnSpc>
              <a:spcBef>
                <a:spcPts val="0"/>
              </a:spcBef>
              <a:spcAft>
                <a:spcPts val="0"/>
              </a:spcAft>
              <a:buClr>
                <a:srgbClr val="000000"/>
              </a:buClr>
              <a:buSzPts val="1800"/>
              <a:buFont typeface="Arial"/>
              <a:buNone/>
            </a:pPr>
            <a:endParaRPr sz="1800" b="1" i="0" u="none" strike="noStrike" cap="small" dirty="0">
              <a:solidFill>
                <a:srgbClr val="000000"/>
              </a:solidFill>
              <a:latin typeface="Calibri"/>
              <a:ea typeface="Calibri"/>
              <a:cs typeface="Calibri"/>
              <a:sym typeface="Calibri"/>
            </a:endParaRPr>
          </a:p>
          <a:p>
            <a:pPr marL="0" marR="0" lvl="0" indent="-114300" algn="ctr" rtl="0">
              <a:lnSpc>
                <a:spcPct val="100000"/>
              </a:lnSpc>
              <a:spcBef>
                <a:spcPts val="0"/>
              </a:spcBef>
              <a:spcAft>
                <a:spcPts val="0"/>
              </a:spcAft>
              <a:buClr>
                <a:srgbClr val="000000"/>
              </a:buClr>
              <a:buSzPts val="1800"/>
              <a:buFont typeface="Arial"/>
              <a:buChar char="•"/>
            </a:pPr>
            <a:r>
              <a:rPr lang="pt-BR" sz="1800" b="1" i="0" u="none" strike="noStrike" cap="small" dirty="0">
                <a:solidFill>
                  <a:srgbClr val="000000"/>
                </a:solidFill>
                <a:latin typeface="Calibri"/>
                <a:ea typeface="Calibri"/>
                <a:cs typeface="Calibri"/>
                <a:sym typeface="Calibri"/>
              </a:rPr>
              <a:t>Plano anual de contratações</a:t>
            </a:r>
            <a:endParaRPr dirty="0"/>
          </a:p>
          <a:p>
            <a:pPr marL="0" marR="0" lvl="0" indent="0" algn="ctr" rtl="0">
              <a:lnSpc>
                <a:spcPct val="100000"/>
              </a:lnSpc>
              <a:spcBef>
                <a:spcPts val="0"/>
              </a:spcBef>
              <a:spcAft>
                <a:spcPts val="0"/>
              </a:spcAft>
              <a:buClr>
                <a:srgbClr val="000000"/>
              </a:buClr>
              <a:buSzPts val="1800"/>
              <a:buFont typeface="Arial"/>
              <a:buNone/>
            </a:pPr>
            <a:endParaRPr sz="1800" b="1" i="0" u="none" strike="noStrike" cap="small" dirty="0">
              <a:solidFill>
                <a:srgbClr val="000000"/>
              </a:solidFill>
              <a:latin typeface="Calibri"/>
              <a:ea typeface="Calibri"/>
              <a:cs typeface="Calibri"/>
              <a:sym typeface="Calibri"/>
            </a:endParaRPr>
          </a:p>
          <a:p>
            <a:pPr marL="0" marR="0" lvl="0" indent="-114300" algn="ctr" rtl="0">
              <a:lnSpc>
                <a:spcPct val="100000"/>
              </a:lnSpc>
              <a:spcBef>
                <a:spcPts val="0"/>
              </a:spcBef>
              <a:spcAft>
                <a:spcPts val="0"/>
              </a:spcAft>
              <a:buClr>
                <a:srgbClr val="000000"/>
              </a:buClr>
              <a:buSzPts val="1800"/>
              <a:buFont typeface="Arial"/>
              <a:buChar char="•"/>
            </a:pPr>
            <a:r>
              <a:rPr lang="pt-BR" sz="1800" b="1" i="0" u="none" strike="noStrike" cap="small" dirty="0">
                <a:solidFill>
                  <a:srgbClr val="000000"/>
                </a:solidFill>
                <a:latin typeface="Calibri"/>
                <a:ea typeface="Calibri"/>
                <a:cs typeface="Calibri"/>
                <a:sym typeface="Calibri"/>
              </a:rPr>
              <a:t>Termo de referência e projeto básico</a:t>
            </a:r>
            <a:endParaRPr dirty="0"/>
          </a:p>
          <a:p>
            <a:pPr marL="0" marR="0" lvl="0" indent="0" algn="ctr" rtl="0">
              <a:lnSpc>
                <a:spcPct val="100000"/>
              </a:lnSpc>
              <a:spcBef>
                <a:spcPts val="0"/>
              </a:spcBef>
              <a:spcAft>
                <a:spcPts val="0"/>
              </a:spcAft>
              <a:buClr>
                <a:srgbClr val="000000"/>
              </a:buClr>
              <a:buSzPts val="1800"/>
              <a:buFont typeface="Arial"/>
              <a:buNone/>
            </a:pPr>
            <a:endParaRPr sz="1800" b="1" i="0" u="none" strike="noStrike" cap="small" dirty="0">
              <a:solidFill>
                <a:srgbClr val="000000"/>
              </a:solidFill>
              <a:latin typeface="Calibri"/>
              <a:ea typeface="Calibri"/>
              <a:cs typeface="Calibri"/>
              <a:sym typeface="Calibri"/>
            </a:endParaRPr>
          </a:p>
          <a:p>
            <a:pPr marL="0" marR="0" lvl="0" indent="-114300" algn="ctr" rtl="0">
              <a:lnSpc>
                <a:spcPct val="100000"/>
              </a:lnSpc>
              <a:spcBef>
                <a:spcPts val="0"/>
              </a:spcBef>
              <a:spcAft>
                <a:spcPts val="0"/>
              </a:spcAft>
              <a:buClr>
                <a:srgbClr val="000000"/>
              </a:buClr>
              <a:buSzPts val="1800"/>
              <a:buFont typeface="Arial"/>
              <a:buChar char="•"/>
            </a:pPr>
            <a:r>
              <a:rPr lang="pt-BR" sz="1800" b="1" i="0" u="none" strike="noStrike" cap="small" dirty="0">
                <a:solidFill>
                  <a:srgbClr val="000000"/>
                </a:solidFill>
                <a:latin typeface="Calibri"/>
                <a:ea typeface="Calibri"/>
                <a:cs typeface="Calibri"/>
                <a:sym typeface="Calibri"/>
              </a:rPr>
              <a:t>Construção do edital</a:t>
            </a:r>
            <a:endParaRPr dirty="0"/>
          </a:p>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51068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txBox="1">
            <a:spLocks noGrp="1"/>
          </p:cNvSpPr>
          <p:nvPr>
            <p:ph type="title"/>
          </p:nvPr>
        </p:nvSpPr>
        <p:spPr>
          <a:xfrm>
            <a:off x="628650" y="510778"/>
            <a:ext cx="7886700" cy="757238"/>
          </a:xfrm>
          <a:prstGeom prst="rect">
            <a:avLst/>
          </a:prstGeom>
          <a:noFill/>
          <a:ln>
            <a:noFill/>
          </a:ln>
        </p:spPr>
        <p:txBody>
          <a:bodyPr spcFirstLastPara="1" wrap="square" lIns="68569" tIns="34275" rIns="68569" bIns="34275" anchor="ctr" anchorCtr="0">
            <a:normAutofit/>
          </a:bodyPr>
          <a:lstStyle/>
          <a:p>
            <a:pPr>
              <a:buClr>
                <a:schemeClr val="accent2"/>
              </a:buClr>
              <a:buSzPts val="4400"/>
            </a:pPr>
            <a:r>
              <a:rPr lang="pt-BR" b="1">
                <a:solidFill>
                  <a:schemeClr val="accent2"/>
                </a:solidFill>
                <a:latin typeface="Arial"/>
                <a:ea typeface="Arial"/>
                <a:cs typeface="Arial"/>
                <a:sym typeface="Arial"/>
              </a:rPr>
              <a:t>INTRODUÇÃO</a:t>
            </a:r>
            <a:endParaRPr>
              <a:latin typeface="Arial"/>
              <a:ea typeface="Arial"/>
              <a:cs typeface="Arial"/>
              <a:sym typeface="Arial"/>
            </a:endParaRPr>
          </a:p>
        </p:txBody>
      </p:sp>
      <p:pic>
        <p:nvPicPr>
          <p:cNvPr id="172" name="Google Shape;172;p7"/>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73" name="Google Shape;173;p7"/>
          <p:cNvSpPr txBox="1">
            <a:spLocks noGrp="1"/>
          </p:cNvSpPr>
          <p:nvPr>
            <p:ph type="body" idx="1"/>
          </p:nvPr>
        </p:nvSpPr>
        <p:spPr>
          <a:xfrm>
            <a:off x="420494" y="729883"/>
            <a:ext cx="7886700" cy="3263504"/>
          </a:xfrm>
          <a:prstGeom prst="rect">
            <a:avLst/>
          </a:prstGeom>
          <a:noFill/>
          <a:ln>
            <a:noFill/>
          </a:ln>
        </p:spPr>
        <p:txBody>
          <a:bodyPr spcFirstLastPara="1" wrap="square" lIns="68569" tIns="34275" rIns="68569" bIns="34275" anchor="t" anchorCtr="0">
            <a:normAutofit/>
          </a:bodyPr>
          <a:lstStyle/>
          <a:p>
            <a:pPr marL="171450" indent="-171450" algn="just">
              <a:lnSpc>
                <a:spcPct val="150000"/>
              </a:lnSpc>
              <a:spcBef>
                <a:spcPts val="0"/>
              </a:spcBef>
              <a:buSzPts val="2800"/>
            </a:pPr>
            <a:r>
              <a:rPr lang="pt-BR" b="1" dirty="0">
                <a:solidFill>
                  <a:schemeClr val="tx1"/>
                </a:solidFill>
                <a:sym typeface="Arial"/>
              </a:rPr>
              <a:t>Conclusão</a:t>
            </a:r>
            <a:endParaRPr dirty="0">
              <a:solidFill>
                <a:schemeClr val="tx1"/>
              </a:solidFill>
            </a:endParaRPr>
          </a:p>
          <a:p>
            <a:pPr marL="0" indent="0" algn="just">
              <a:lnSpc>
                <a:spcPct val="150000"/>
              </a:lnSpc>
              <a:buSzPts val="2800"/>
              <a:buNone/>
            </a:pPr>
            <a:r>
              <a:rPr lang="pt-BR" dirty="0">
                <a:solidFill>
                  <a:schemeClr val="tx1"/>
                </a:solidFill>
                <a:sym typeface="Arial"/>
              </a:rPr>
              <a:t>- Conclui-se que é um preceito inerente à Administração Pública. Não propriamente novidade quando se trata de planejamento em licitações.</a:t>
            </a:r>
            <a:endParaRPr dirty="0">
              <a:solidFill>
                <a:schemeClr val="tx1"/>
              </a:solidFill>
            </a:endParaRPr>
          </a:p>
          <a:p>
            <a:pPr marL="0" indent="0" algn="just">
              <a:lnSpc>
                <a:spcPct val="150000"/>
              </a:lnSpc>
              <a:buSzPts val="2800"/>
              <a:buNone/>
            </a:pPr>
            <a:r>
              <a:rPr lang="pt-BR" dirty="0">
                <a:solidFill>
                  <a:schemeClr val="tx1"/>
                </a:solidFill>
                <a:sym typeface="Arial"/>
              </a:rPr>
              <a:t>	</a:t>
            </a:r>
            <a:r>
              <a:rPr lang="pt-BR" b="1" u="sng" dirty="0">
                <a:solidFill>
                  <a:schemeClr val="tx1"/>
                </a:solidFill>
                <a:sym typeface="Arial"/>
              </a:rPr>
              <a:t>- Planejar é obrigatório e indispensável.</a:t>
            </a:r>
            <a:endParaRPr b="1" u="sng"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fade">
                                      <p:cBhvr>
                                        <p:cTn id="7" dur="1000"/>
                                        <p:tgtEl>
                                          <p:spTgt spid="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xEl>
                                              <p:pRg st="1" end="1"/>
                                            </p:txEl>
                                          </p:spTgt>
                                        </p:tgtEl>
                                        <p:attrNameLst>
                                          <p:attrName>style.visibility</p:attrName>
                                        </p:attrNameLst>
                                      </p:cBhvr>
                                      <p:to>
                                        <p:strVal val="visible"/>
                                      </p:to>
                                    </p:set>
                                    <p:animEffect transition="in" filter="fade">
                                      <p:cBhvr>
                                        <p:cTn id="12" dur="1000"/>
                                        <p:tgtEl>
                                          <p:spTgt spid="1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
                                            <p:txEl>
                                              <p:pRg st="2" end="2"/>
                                            </p:txEl>
                                          </p:spTgt>
                                        </p:tgtEl>
                                        <p:attrNameLst>
                                          <p:attrName>style.visibility</p:attrName>
                                        </p:attrNameLst>
                                      </p:cBhvr>
                                      <p:to>
                                        <p:strVal val="visible"/>
                                      </p:to>
                                    </p:set>
                                    <p:animEffect transition="in" filter="fade">
                                      <p:cBhvr>
                                        <p:cTn id="17" dur="1000"/>
                                        <p:tgtEl>
                                          <p:spTgt spid="1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2"/>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74" name="Google Shape;74;p2"/>
          <p:cNvSpPr/>
          <p:nvPr/>
        </p:nvSpPr>
        <p:spPr>
          <a:xfrm>
            <a:off x="1392110" y="1048271"/>
            <a:ext cx="61182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75" name="Google Shape;75;p2"/>
          <p:cNvSpPr/>
          <p:nvPr/>
        </p:nvSpPr>
        <p:spPr>
          <a:xfrm>
            <a:off x="1392110" y="313121"/>
            <a:ext cx="61182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pt-BR" sz="1800" b="1" i="0" u="sng" strike="noStrike" cap="none">
                <a:solidFill>
                  <a:srgbClr val="000000"/>
                </a:solidFill>
                <a:latin typeface="Arial"/>
                <a:ea typeface="Arial"/>
                <a:cs typeface="Arial"/>
                <a:sym typeface="Arial"/>
              </a:rPr>
              <a:t>PERGUNTAS PARA REFLEXÃO</a:t>
            </a:r>
            <a:endParaRPr/>
          </a:p>
          <a:p>
            <a:pPr marL="0" marR="0" lvl="0" indent="0" algn="ctr" rtl="0">
              <a:lnSpc>
                <a:spcPct val="100000"/>
              </a:lnSpc>
              <a:spcBef>
                <a:spcPts val="0"/>
              </a:spcBef>
              <a:spcAft>
                <a:spcPts val="0"/>
              </a:spcAft>
              <a:buClr>
                <a:srgbClr val="000000"/>
              </a:buClr>
              <a:buSzPts val="16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pt-BR" sz="2200" b="0" i="0" u="none" strike="noStrike" cap="none">
                <a:solidFill>
                  <a:srgbClr val="0D0D0D"/>
                </a:solidFill>
                <a:latin typeface="Arial"/>
                <a:ea typeface="Arial"/>
                <a:cs typeface="Arial"/>
                <a:sym typeface="Arial"/>
              </a:rPr>
              <a:t>Como posso garantir que estou tomando decisões corretas, de forma a evitar responsabilizações?</a:t>
            </a:r>
            <a:endParaRPr/>
          </a:p>
          <a:p>
            <a:pPr marL="0" marR="0" lvl="0" indent="0" algn="ctr" rtl="0">
              <a:lnSpc>
                <a:spcPct val="100000"/>
              </a:lnSpc>
              <a:spcBef>
                <a:spcPts val="0"/>
              </a:spcBef>
              <a:spcAft>
                <a:spcPts val="0"/>
              </a:spcAft>
              <a:buClr>
                <a:srgbClr val="000000"/>
              </a:buClr>
              <a:buSzPts val="1600"/>
              <a:buFont typeface="Arial"/>
              <a:buNone/>
            </a:pPr>
            <a:endParaRPr sz="2200" b="0" i="0" u="none" strike="noStrike" cap="none">
              <a:solidFill>
                <a:srgbClr val="0D0D0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pt-BR" sz="2200" b="0" i="0" u="none" strike="noStrike" cap="none">
                <a:solidFill>
                  <a:srgbClr val="0D0D0D"/>
                </a:solidFill>
                <a:latin typeface="Arial"/>
                <a:ea typeface="Arial"/>
                <a:cs typeface="Arial"/>
                <a:sym typeface="Arial"/>
              </a:rPr>
              <a:t>Como minimizar o risco de responsabilização na minha atuação ?</a:t>
            </a:r>
            <a:endParaRPr/>
          </a:p>
          <a:p>
            <a:pPr marL="0" marR="0" lvl="0" indent="0" algn="ctr" rtl="0">
              <a:lnSpc>
                <a:spcPct val="100000"/>
              </a:lnSpc>
              <a:spcBef>
                <a:spcPts val="0"/>
              </a:spcBef>
              <a:spcAft>
                <a:spcPts val="0"/>
              </a:spcAft>
              <a:buClr>
                <a:srgbClr val="000000"/>
              </a:buClr>
              <a:buSzPts val="1600"/>
              <a:buFont typeface="Arial"/>
              <a:buNone/>
            </a:pPr>
            <a:endParaRPr sz="2200" b="0" i="0" u="none" strike="noStrike" cap="none">
              <a:solidFill>
                <a:srgbClr val="0D0D0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pt-BR" sz="2200" b="0" i="0" u="none" strike="noStrike" cap="none">
                <a:solidFill>
                  <a:srgbClr val="0D0D0D"/>
                </a:solidFill>
                <a:latin typeface="Arial"/>
                <a:ea typeface="Arial"/>
                <a:cs typeface="Arial"/>
                <a:sym typeface="Arial"/>
              </a:rPr>
              <a:t>Agente de contratação, um problema ou uma possibilidade para meu futuro ?</a:t>
            </a:r>
            <a:endParaRPr/>
          </a:p>
          <a:p>
            <a:pPr marL="0" marR="0" lvl="0" indent="0" algn="ctr" rtl="0">
              <a:lnSpc>
                <a:spcPct val="100000"/>
              </a:lnSpc>
              <a:spcBef>
                <a:spcPts val="0"/>
              </a:spcBef>
              <a:spcAft>
                <a:spcPts val="0"/>
              </a:spcAft>
              <a:buClr>
                <a:srgbClr val="000000"/>
              </a:buClr>
              <a:buSzPts val="16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0">
          <a:extLst>
            <a:ext uri="{FF2B5EF4-FFF2-40B4-BE49-F238E27FC236}">
              <a16:creationId xmlns:a16="http://schemas.microsoft.com/office/drawing/2014/main" id="{1FA4F9FF-7B3D-AB6C-D30A-2D179336618C}"/>
            </a:ext>
          </a:extLst>
        </p:cNvPr>
        <p:cNvGrpSpPr/>
        <p:nvPr/>
      </p:nvGrpSpPr>
      <p:grpSpPr>
        <a:xfrm>
          <a:off x="0" y="0"/>
          <a:ext cx="0" cy="0"/>
          <a:chOff x="0" y="0"/>
          <a:chExt cx="0" cy="0"/>
        </a:xfrm>
      </p:grpSpPr>
      <p:sp>
        <p:nvSpPr>
          <p:cNvPr id="171" name="Google Shape;171;p7">
            <a:extLst>
              <a:ext uri="{FF2B5EF4-FFF2-40B4-BE49-F238E27FC236}">
                <a16:creationId xmlns:a16="http://schemas.microsoft.com/office/drawing/2014/main" id="{798372AF-2F06-25FC-DE1E-002442A775E8}"/>
              </a:ext>
            </a:extLst>
          </p:cNvPr>
          <p:cNvSpPr txBox="1">
            <a:spLocks noGrp="1"/>
          </p:cNvSpPr>
          <p:nvPr>
            <p:ph type="title"/>
          </p:nvPr>
        </p:nvSpPr>
        <p:spPr>
          <a:xfrm>
            <a:off x="628650" y="510778"/>
            <a:ext cx="7886700" cy="757238"/>
          </a:xfrm>
          <a:prstGeom prst="rect">
            <a:avLst/>
          </a:prstGeom>
          <a:noFill/>
          <a:ln>
            <a:noFill/>
          </a:ln>
        </p:spPr>
        <p:txBody>
          <a:bodyPr spcFirstLastPara="1" wrap="square" lIns="68569" tIns="34275" rIns="68569" bIns="34275" anchor="ctr" anchorCtr="0">
            <a:normAutofit/>
          </a:bodyPr>
          <a:lstStyle/>
          <a:p>
            <a:pPr>
              <a:buClr>
                <a:schemeClr val="accent2"/>
              </a:buClr>
              <a:buSzPts val="4400"/>
            </a:pPr>
            <a:r>
              <a:rPr lang="pt-BR" b="1">
                <a:solidFill>
                  <a:schemeClr val="accent2"/>
                </a:solidFill>
                <a:latin typeface="Arial"/>
                <a:ea typeface="Arial"/>
                <a:cs typeface="Arial"/>
                <a:sym typeface="Arial"/>
              </a:rPr>
              <a:t>INTRODUÇÃO</a:t>
            </a:r>
            <a:endParaRPr>
              <a:latin typeface="Arial"/>
              <a:ea typeface="Arial"/>
              <a:cs typeface="Arial"/>
              <a:sym typeface="Arial"/>
            </a:endParaRPr>
          </a:p>
        </p:txBody>
      </p:sp>
      <p:pic>
        <p:nvPicPr>
          <p:cNvPr id="172" name="Google Shape;172;p7">
            <a:extLst>
              <a:ext uri="{FF2B5EF4-FFF2-40B4-BE49-F238E27FC236}">
                <a16:creationId xmlns:a16="http://schemas.microsoft.com/office/drawing/2014/main" id="{44B2B2BA-3FC4-227B-A3A8-A129F204C1BE}"/>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73" name="Google Shape;173;p7">
            <a:extLst>
              <a:ext uri="{FF2B5EF4-FFF2-40B4-BE49-F238E27FC236}">
                <a16:creationId xmlns:a16="http://schemas.microsoft.com/office/drawing/2014/main" id="{BD44BA1B-2344-E83B-E7DB-17D4265A58E9}"/>
              </a:ext>
            </a:extLst>
          </p:cNvPr>
          <p:cNvSpPr txBox="1">
            <a:spLocks noGrp="1"/>
          </p:cNvSpPr>
          <p:nvPr>
            <p:ph type="body" idx="1"/>
          </p:nvPr>
        </p:nvSpPr>
        <p:spPr>
          <a:xfrm>
            <a:off x="420494" y="729883"/>
            <a:ext cx="7886700" cy="3263504"/>
          </a:xfrm>
          <a:prstGeom prst="rect">
            <a:avLst/>
          </a:prstGeom>
          <a:noFill/>
          <a:ln>
            <a:noFill/>
          </a:ln>
        </p:spPr>
        <p:txBody>
          <a:bodyPr spcFirstLastPara="1" wrap="square" lIns="68569" tIns="34275" rIns="68569" bIns="34275" anchor="t" anchorCtr="0">
            <a:normAutofit/>
          </a:bodyPr>
          <a:lstStyle/>
          <a:p>
            <a:pPr marL="171450" indent="-171450" algn="just">
              <a:lnSpc>
                <a:spcPct val="150000"/>
              </a:lnSpc>
              <a:spcBef>
                <a:spcPts val="0"/>
              </a:spcBef>
              <a:buSzPts val="2800"/>
            </a:pPr>
            <a:r>
              <a:rPr lang="pt-BR" b="1" dirty="0">
                <a:solidFill>
                  <a:schemeClr val="tx1"/>
                </a:solidFill>
              </a:rPr>
              <a:t>PARADIGMAS DA ADMINISTRAÇÃO PÚBLICA</a:t>
            </a:r>
          </a:p>
          <a:p>
            <a:pPr marL="171450" indent="-171450" algn="just">
              <a:lnSpc>
                <a:spcPct val="150000"/>
              </a:lnSpc>
              <a:spcBef>
                <a:spcPts val="0"/>
              </a:spcBef>
              <a:buSzPts val="2800"/>
            </a:pPr>
            <a:endParaRPr lang="pt-BR" b="1" u="sng" dirty="0">
              <a:solidFill>
                <a:schemeClr val="tx1"/>
              </a:solidFill>
            </a:endParaRPr>
          </a:p>
          <a:p>
            <a:pPr marL="171450" indent="-171450" algn="just">
              <a:lnSpc>
                <a:spcPct val="150000"/>
              </a:lnSpc>
              <a:spcBef>
                <a:spcPts val="0"/>
              </a:spcBef>
              <a:buSzPts val="2800"/>
            </a:pPr>
            <a:r>
              <a:rPr lang="pt-BR" b="1" u="sng" dirty="0">
                <a:solidFill>
                  <a:schemeClr val="tx1"/>
                </a:solidFill>
              </a:rPr>
              <a:t>Administração Patrimonial </a:t>
            </a:r>
          </a:p>
          <a:p>
            <a:pPr marL="171450" indent="-171450" algn="just">
              <a:lnSpc>
                <a:spcPct val="150000"/>
              </a:lnSpc>
              <a:spcBef>
                <a:spcPts val="0"/>
              </a:spcBef>
              <a:buSzPts val="2800"/>
            </a:pPr>
            <a:r>
              <a:rPr lang="pt-BR" b="1" u="sng" dirty="0">
                <a:solidFill>
                  <a:schemeClr val="tx1"/>
                </a:solidFill>
              </a:rPr>
              <a:t>Administração Burocrática</a:t>
            </a:r>
          </a:p>
          <a:p>
            <a:pPr marL="171450" indent="-171450" algn="just">
              <a:lnSpc>
                <a:spcPct val="150000"/>
              </a:lnSpc>
              <a:spcBef>
                <a:spcPts val="0"/>
              </a:spcBef>
              <a:buSzPts val="2800"/>
            </a:pPr>
            <a:r>
              <a:rPr lang="pt-BR" b="1" u="sng" dirty="0">
                <a:solidFill>
                  <a:schemeClr val="tx1"/>
                </a:solidFill>
              </a:rPr>
              <a:t>Administração Gerencial</a:t>
            </a:r>
            <a:endParaRPr b="1" u="sng" dirty="0">
              <a:solidFill>
                <a:schemeClr val="tx1"/>
              </a:solidFill>
            </a:endParaRPr>
          </a:p>
        </p:txBody>
      </p:sp>
    </p:spTree>
    <p:extLst>
      <p:ext uri="{BB962C8B-B14F-4D97-AF65-F5344CB8AC3E}">
        <p14:creationId xmlns:p14="http://schemas.microsoft.com/office/powerpoint/2010/main" val="12166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fade">
                                      <p:cBhvr>
                                        <p:cTn id="7" dur="1000"/>
                                        <p:tgtEl>
                                          <p:spTgt spid="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xEl>
                                              <p:pRg st="2" end="2"/>
                                            </p:txEl>
                                          </p:spTgt>
                                        </p:tgtEl>
                                        <p:attrNameLst>
                                          <p:attrName>style.visibility</p:attrName>
                                        </p:attrNameLst>
                                      </p:cBhvr>
                                      <p:to>
                                        <p:strVal val="visible"/>
                                      </p:to>
                                    </p:set>
                                    <p:animEffect transition="in" filter="fade">
                                      <p:cBhvr>
                                        <p:cTn id="12" dur="1000"/>
                                        <p:tgtEl>
                                          <p:spTgt spid="17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
                                            <p:txEl>
                                              <p:pRg st="3" end="3"/>
                                            </p:txEl>
                                          </p:spTgt>
                                        </p:tgtEl>
                                        <p:attrNameLst>
                                          <p:attrName>style.visibility</p:attrName>
                                        </p:attrNameLst>
                                      </p:cBhvr>
                                      <p:to>
                                        <p:strVal val="visible"/>
                                      </p:to>
                                    </p:set>
                                    <p:animEffect transition="in" filter="fade">
                                      <p:cBhvr>
                                        <p:cTn id="17" dur="1000"/>
                                        <p:tgtEl>
                                          <p:spTgt spid="17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3">
                                            <p:txEl>
                                              <p:pRg st="4" end="4"/>
                                            </p:txEl>
                                          </p:spTgt>
                                        </p:tgtEl>
                                        <p:attrNameLst>
                                          <p:attrName>style.visibility</p:attrName>
                                        </p:attrNameLst>
                                      </p:cBhvr>
                                      <p:to>
                                        <p:strVal val="visible"/>
                                      </p:to>
                                    </p:set>
                                    <p:animEffect transition="in" filter="fade">
                                      <p:cBhvr>
                                        <p:cTn id="22" dur="1000"/>
                                        <p:tgtEl>
                                          <p:spTgt spid="1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C57CD9D-D14F-1237-14B3-8EA8B9865A8C}"/>
            </a:ext>
          </a:extLst>
        </p:cNvPr>
        <p:cNvGrpSpPr/>
        <p:nvPr/>
      </p:nvGrpSpPr>
      <p:grpSpPr>
        <a:xfrm>
          <a:off x="0" y="0"/>
          <a:ext cx="0" cy="0"/>
          <a:chOff x="0" y="0"/>
          <a:chExt cx="0" cy="0"/>
        </a:xfrm>
      </p:grpSpPr>
      <p:pic>
        <p:nvPicPr>
          <p:cNvPr id="88" name="Google Shape;88;p6">
            <a:extLst>
              <a:ext uri="{FF2B5EF4-FFF2-40B4-BE49-F238E27FC236}">
                <a16:creationId xmlns:a16="http://schemas.microsoft.com/office/drawing/2014/main" id="{A73CBB8E-9AE4-5CCA-C05D-79C594D0387E}"/>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9" name="Google Shape;89;p6">
            <a:extLst>
              <a:ext uri="{FF2B5EF4-FFF2-40B4-BE49-F238E27FC236}">
                <a16:creationId xmlns:a16="http://schemas.microsoft.com/office/drawing/2014/main" id="{BF9AC396-F579-3491-62E9-81F2F4D3AD5F}"/>
              </a:ext>
            </a:extLst>
          </p:cNvPr>
          <p:cNvSpPr txBox="1"/>
          <p:nvPr/>
        </p:nvSpPr>
        <p:spPr>
          <a:xfrm>
            <a:off x="609250" y="966800"/>
            <a:ext cx="6591650" cy="784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pt-BR" sz="3900" b="1" dirty="0">
                <a:solidFill>
                  <a:srgbClr val="FF6C00"/>
                </a:solidFill>
                <a:latin typeface="Montserrat"/>
                <a:ea typeface="Montserrat"/>
                <a:cs typeface="Montserrat"/>
                <a:sym typeface="Montserrat"/>
              </a:rPr>
              <a:t>Governança Pública</a:t>
            </a:r>
            <a:endParaRPr sz="3900" b="1" i="0" u="none" strike="noStrike" cap="none" dirty="0">
              <a:solidFill>
                <a:srgbClr val="FF6C00"/>
              </a:solidFill>
              <a:latin typeface="Montserrat"/>
              <a:ea typeface="Montserrat"/>
              <a:cs typeface="Montserrat"/>
              <a:sym typeface="Montserrat"/>
            </a:endParaRPr>
          </a:p>
        </p:txBody>
      </p:sp>
      <p:sp>
        <p:nvSpPr>
          <p:cNvPr id="90" name="Google Shape;90;p6">
            <a:extLst>
              <a:ext uri="{FF2B5EF4-FFF2-40B4-BE49-F238E27FC236}">
                <a16:creationId xmlns:a16="http://schemas.microsoft.com/office/drawing/2014/main" id="{1AEBE559-3DEE-9C35-724C-0CC76ECA2296}"/>
              </a:ext>
            </a:extLst>
          </p:cNvPr>
          <p:cNvSpPr txBox="1"/>
          <p:nvPr/>
        </p:nvSpPr>
        <p:spPr>
          <a:xfrm>
            <a:off x="609250" y="1751600"/>
            <a:ext cx="41964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pt-BR" sz="2800" b="0" i="0" u="none" strike="noStrike" cap="none" dirty="0">
                <a:solidFill>
                  <a:schemeClr val="lt1"/>
                </a:solidFill>
                <a:latin typeface="Montserrat"/>
                <a:ea typeface="Montserrat"/>
                <a:cs typeface="Montserrat"/>
                <a:sym typeface="Montserrat"/>
              </a:rPr>
              <a:t>Noções introdutórias</a:t>
            </a:r>
            <a:endParaRPr sz="2800"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3382246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9"/>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86" name="Google Shape;186;p9"/>
          <p:cNvSpPr txBox="1">
            <a:spLocks noGrp="1"/>
          </p:cNvSpPr>
          <p:nvPr>
            <p:ph type="title"/>
          </p:nvPr>
        </p:nvSpPr>
        <p:spPr>
          <a:xfrm>
            <a:off x="628650" y="510778"/>
            <a:ext cx="7886700" cy="757238"/>
          </a:xfrm>
          <a:prstGeom prst="rect">
            <a:avLst/>
          </a:prstGeom>
          <a:noFill/>
          <a:ln>
            <a:noFill/>
          </a:ln>
        </p:spPr>
        <p:txBody>
          <a:bodyPr spcFirstLastPara="1" wrap="square" lIns="68569" tIns="34275" rIns="68569" bIns="34275" anchor="ctr" anchorCtr="0">
            <a:normAutofit/>
          </a:bodyPr>
          <a:lstStyle/>
          <a:p>
            <a:pPr>
              <a:buClr>
                <a:schemeClr val="accent2"/>
              </a:buClr>
              <a:buSzPts val="4400"/>
            </a:pPr>
            <a:r>
              <a:rPr lang="pt-BR" b="1">
                <a:solidFill>
                  <a:schemeClr val="accent2"/>
                </a:solidFill>
                <a:latin typeface="Arial"/>
                <a:ea typeface="Arial"/>
                <a:cs typeface="Arial"/>
                <a:sym typeface="Arial"/>
              </a:rPr>
              <a:t>GOVERNANÇA PÚBLICA</a:t>
            </a:r>
            <a:endParaRPr/>
          </a:p>
        </p:txBody>
      </p:sp>
      <p:sp>
        <p:nvSpPr>
          <p:cNvPr id="187" name="Google Shape;187;p9"/>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Autofit/>
          </a:bodyPr>
          <a:lstStyle/>
          <a:p>
            <a:pPr marL="171450" indent="-171450" algn="just">
              <a:spcBef>
                <a:spcPts val="0"/>
              </a:spcBef>
              <a:buClr>
                <a:srgbClr val="000000"/>
              </a:buClr>
              <a:buSzPts val="2000"/>
            </a:pPr>
            <a:r>
              <a:rPr lang="pt-BR" sz="1500" dirty="0">
                <a:solidFill>
                  <a:srgbClr val="000000"/>
                </a:solidFill>
                <a:latin typeface="Calibri"/>
                <a:ea typeface="Calibri"/>
                <a:cs typeface="Calibri"/>
                <a:sym typeface="Calibri"/>
              </a:rPr>
              <a:t>Deve implementar estruturas e processos para implementar a governança. </a:t>
            </a:r>
            <a:r>
              <a:rPr lang="pt-BR" sz="1500" b="1" dirty="0">
                <a:solidFill>
                  <a:srgbClr val="000000"/>
                </a:solidFill>
                <a:latin typeface="Calibri"/>
                <a:ea typeface="Calibri"/>
                <a:cs typeface="Calibri"/>
                <a:sym typeface="Calibri"/>
              </a:rPr>
              <a:t>É UMA OBRIGAÇÃO</a:t>
            </a:r>
            <a:r>
              <a:rPr lang="pt-BR" sz="1500" dirty="0">
                <a:solidFill>
                  <a:srgbClr val="000000"/>
                </a:solidFill>
                <a:latin typeface="Calibri"/>
                <a:ea typeface="Calibri"/>
                <a:cs typeface="Calibri"/>
                <a:sym typeface="Calibri"/>
              </a:rPr>
              <a:t>.  (verificar se estão regulamentando os instrumentos de governança) deve saber quais são os instrumentos de governança que deve-se colocar em pé. Deve-se implementar governança através de gestão de riscos, mas gestão de riscos e controle interno é só uma parte da governança.</a:t>
            </a:r>
            <a:endParaRPr sz="1200" dirty="0"/>
          </a:p>
          <a:p>
            <a:pPr marL="171450" indent="-171450" algn="just">
              <a:spcBef>
                <a:spcPts val="600"/>
              </a:spcBef>
              <a:buClr>
                <a:srgbClr val="000000"/>
              </a:buClr>
              <a:buSzPts val="2000"/>
            </a:pPr>
            <a:r>
              <a:rPr lang="pt-BR" sz="1500" dirty="0">
                <a:solidFill>
                  <a:srgbClr val="000000"/>
                </a:solidFill>
                <a:latin typeface="Calibri"/>
                <a:ea typeface="Calibri"/>
                <a:cs typeface="Calibri"/>
                <a:sym typeface="Calibri"/>
              </a:rPr>
              <a:t>A governança serve para orientar a gestão. </a:t>
            </a:r>
            <a:endParaRPr dirty="0"/>
          </a:p>
          <a:p>
            <a:pPr marL="171450" indent="-171450" algn="just">
              <a:spcBef>
                <a:spcPts val="600"/>
              </a:spcBef>
              <a:buClr>
                <a:srgbClr val="000000"/>
              </a:buClr>
              <a:buSzPts val="2000"/>
            </a:pPr>
            <a:r>
              <a:rPr lang="pt-BR" sz="1500" dirty="0">
                <a:solidFill>
                  <a:srgbClr val="000000"/>
                </a:solidFill>
                <a:latin typeface="Calibri"/>
                <a:ea typeface="Calibri"/>
                <a:cs typeface="Calibri"/>
                <a:sym typeface="Calibri"/>
              </a:rPr>
              <a:t>O compliance público foi contemplado pela nova lei e deve ser observado.</a:t>
            </a:r>
            <a:endParaRPr sz="1200" dirty="0"/>
          </a:p>
          <a:p>
            <a:pPr marL="171450" indent="-171450" algn="just">
              <a:spcBef>
                <a:spcPts val="600"/>
              </a:spcBef>
              <a:buClr>
                <a:srgbClr val="000000"/>
              </a:buClr>
              <a:buSzPts val="2000"/>
            </a:pPr>
            <a:r>
              <a:rPr lang="pt-BR" sz="1500" dirty="0">
                <a:solidFill>
                  <a:srgbClr val="000000"/>
                </a:solidFill>
                <a:latin typeface="Calibri"/>
                <a:ea typeface="Calibri"/>
                <a:cs typeface="Calibri"/>
                <a:sym typeface="Calibri"/>
              </a:rPr>
              <a:t>O instrumento de governança da contratação administrativa da administração é O PLANO DE CONTRATAÇÃO ANUAL. A ferramenta de governança</a:t>
            </a:r>
            <a:endParaRPr sz="1200" dirty="0"/>
          </a:p>
          <a:p>
            <a:pPr marL="171450" indent="-171450" algn="just">
              <a:spcBef>
                <a:spcPts val="600"/>
              </a:spcBef>
              <a:buClr>
                <a:srgbClr val="000000"/>
              </a:buClr>
              <a:buSzPts val="2000"/>
            </a:pPr>
            <a:r>
              <a:rPr lang="pt-BR" sz="1500" b="1" dirty="0">
                <a:solidFill>
                  <a:srgbClr val="000000"/>
                </a:solidFill>
                <a:latin typeface="Calibri"/>
                <a:ea typeface="Calibri"/>
                <a:cs typeface="Calibri"/>
                <a:sym typeface="Calibri"/>
              </a:rPr>
              <a:t>Quem cumpre o papel de alinhar planejamento estratégico, contratação e lei orçamentária é o PCA. (CONTRATAÇÕES, ESTRATÉGIA E ORÇAMENTO).</a:t>
            </a:r>
            <a:endParaRPr sz="1200" b="1" dirty="0"/>
          </a:p>
          <a:p>
            <a:pPr marL="0" indent="0">
              <a:spcBef>
                <a:spcPts val="1350"/>
              </a:spcBef>
              <a:buSzPts val="1400"/>
              <a:buNone/>
            </a:pPr>
            <a:br>
              <a:rPr lang="pt-BR" sz="1050" dirty="0"/>
            </a:br>
            <a:endParaRPr sz="15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0"/>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93" name="Google Shape;193;p10"/>
          <p:cNvSpPr txBox="1">
            <a:spLocks noGrp="1"/>
          </p:cNvSpPr>
          <p:nvPr>
            <p:ph type="title"/>
          </p:nvPr>
        </p:nvSpPr>
        <p:spPr>
          <a:xfrm>
            <a:off x="628650" y="510778"/>
            <a:ext cx="7886700" cy="757238"/>
          </a:xfrm>
          <a:prstGeom prst="rect">
            <a:avLst/>
          </a:prstGeom>
          <a:noFill/>
          <a:ln>
            <a:noFill/>
          </a:ln>
        </p:spPr>
        <p:txBody>
          <a:bodyPr spcFirstLastPara="1" wrap="square" lIns="68569" tIns="34275" rIns="68569" bIns="34275" anchor="ctr" anchorCtr="0">
            <a:normAutofit/>
          </a:bodyPr>
          <a:lstStyle/>
          <a:p>
            <a:pPr>
              <a:buClr>
                <a:schemeClr val="accent2"/>
              </a:buClr>
              <a:buSzPts val="4400"/>
            </a:pPr>
            <a:r>
              <a:rPr lang="pt-BR" b="1">
                <a:solidFill>
                  <a:schemeClr val="accent2"/>
                </a:solidFill>
                <a:latin typeface="Arial"/>
                <a:ea typeface="Arial"/>
                <a:cs typeface="Arial"/>
                <a:sym typeface="Arial"/>
              </a:rPr>
              <a:t>GOVERNANÇA PÚBLICA</a:t>
            </a:r>
            <a:endParaRPr/>
          </a:p>
        </p:txBody>
      </p:sp>
      <p:sp>
        <p:nvSpPr>
          <p:cNvPr id="194" name="Google Shape;194;p10"/>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Autofit/>
          </a:bodyPr>
          <a:lstStyle/>
          <a:p>
            <a:pPr marL="171450" indent="-171450" algn="just">
              <a:spcBef>
                <a:spcPts val="0"/>
              </a:spcBef>
              <a:buClr>
                <a:srgbClr val="000000"/>
              </a:buClr>
              <a:buSzPts val="2000"/>
            </a:pPr>
            <a:r>
              <a:rPr lang="pt-BR" sz="1500">
                <a:solidFill>
                  <a:srgbClr val="000000"/>
                </a:solidFill>
                <a:latin typeface="Calibri"/>
                <a:ea typeface="Calibri"/>
                <a:cs typeface="Calibri"/>
                <a:sym typeface="Calibri"/>
              </a:rPr>
              <a:t>A governança pode ser compreendida, de forma geral, como um </a:t>
            </a:r>
            <a:r>
              <a:rPr lang="pt-BR" sz="1500" b="1" u="sng">
                <a:solidFill>
                  <a:srgbClr val="000000"/>
                </a:solidFill>
                <a:latin typeface="Calibri"/>
                <a:ea typeface="Calibri"/>
                <a:cs typeface="Calibri"/>
                <a:sym typeface="Calibri"/>
              </a:rPr>
              <a:t>sistema composto por mecanismos e princípios que as instituições possuem para auxiliar a tomada de decisões e para administrar as relações com a sociedade</a:t>
            </a:r>
            <a:r>
              <a:rPr lang="pt-BR" sz="1500">
                <a:solidFill>
                  <a:srgbClr val="000000"/>
                </a:solidFill>
                <a:latin typeface="Calibri"/>
                <a:ea typeface="Calibri"/>
                <a:cs typeface="Calibri"/>
                <a:sym typeface="Calibri"/>
              </a:rPr>
              <a:t>, alinhado às boas práticas de gestão e às normas éticas, com foco em objetivos coletivos.  </a:t>
            </a:r>
            <a:endParaRPr/>
          </a:p>
          <a:p>
            <a:pPr marL="171450" indent="-171450" algn="just">
              <a:buClr>
                <a:srgbClr val="000000"/>
              </a:buClr>
              <a:buSzPts val="2000"/>
            </a:pPr>
            <a:r>
              <a:rPr lang="pt-BR" sz="1500">
                <a:solidFill>
                  <a:srgbClr val="000000"/>
                </a:solidFill>
                <a:latin typeface="Calibri"/>
                <a:ea typeface="Calibri"/>
                <a:cs typeface="Calibri"/>
                <a:sym typeface="Calibri"/>
              </a:rPr>
              <a:t>No âmbito da política de governança da administração pública federal direta, autárquica e fundacional, esse tema encontra respaldo no Decreto nº 9.203, de 22/11/2017 (com alterações do Decreto nº 9.901/2019), cujo art. 2º traz o seguinte conceito: </a:t>
            </a:r>
            <a:endParaRPr/>
          </a:p>
          <a:p>
            <a:pPr marL="0" indent="0" algn="just">
              <a:buSzPts val="2000"/>
              <a:buNone/>
            </a:pPr>
            <a:endParaRPr sz="1500">
              <a:solidFill>
                <a:srgbClr val="000000"/>
              </a:solidFill>
              <a:latin typeface="Calibri"/>
              <a:ea typeface="Calibri"/>
              <a:cs typeface="Calibri"/>
              <a:sym typeface="Calibri"/>
            </a:endParaRPr>
          </a:p>
          <a:p>
            <a:pPr marL="171450" indent="-171450" algn="just">
              <a:spcBef>
                <a:spcPts val="0"/>
              </a:spcBef>
              <a:buClr>
                <a:srgbClr val="000000"/>
              </a:buClr>
              <a:buSzPts val="2000"/>
            </a:pPr>
            <a:r>
              <a:rPr lang="pt-BR" sz="1500">
                <a:solidFill>
                  <a:srgbClr val="000000"/>
                </a:solidFill>
                <a:latin typeface="Calibri"/>
                <a:ea typeface="Calibri"/>
                <a:cs typeface="Calibri"/>
                <a:sym typeface="Calibri"/>
              </a:rPr>
              <a:t>“I – Governança pública - Conjunto de mecanismos de liderança, estratégia e controle postos em prática para avaliar, direcionar e monitorar a gestão, com vistas à condução de políticas públicas e à prestação de serviços de interesse da sociedade”.</a:t>
            </a:r>
            <a:endParaRPr/>
          </a:p>
          <a:p>
            <a:pPr marL="171450" indent="-171450" algn="just">
              <a:spcBef>
                <a:spcPts val="600"/>
              </a:spcBef>
              <a:buClr>
                <a:srgbClr val="000000"/>
              </a:buClr>
              <a:buSzPts val="2000"/>
            </a:pPr>
            <a:r>
              <a:rPr lang="pt-BR" sz="1500">
                <a:solidFill>
                  <a:srgbClr val="000000"/>
                </a:solidFill>
                <a:latin typeface="Calibri"/>
                <a:ea typeface="Calibri"/>
                <a:cs typeface="Calibri"/>
                <a:sym typeface="Calibri"/>
              </a:rPr>
              <a:t> </a:t>
            </a:r>
            <a:br>
              <a:rPr lang="pt-BR" sz="1350">
                <a:solidFill>
                  <a:srgbClr val="000000"/>
                </a:solidFill>
                <a:latin typeface="Calibri"/>
                <a:ea typeface="Calibri"/>
                <a:cs typeface="Calibri"/>
                <a:sym typeface="Calibri"/>
              </a:rPr>
            </a:br>
            <a:endParaRPr sz="1350">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1"/>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00" name="Google Shape;200;p11"/>
          <p:cNvSpPr txBox="1">
            <a:spLocks noGrp="1"/>
          </p:cNvSpPr>
          <p:nvPr>
            <p:ph type="title"/>
          </p:nvPr>
        </p:nvSpPr>
        <p:spPr>
          <a:xfrm>
            <a:off x="628650" y="104428"/>
            <a:ext cx="7886700" cy="757350"/>
          </a:xfrm>
          <a:prstGeom prst="rect">
            <a:avLst/>
          </a:prstGeom>
          <a:noFill/>
          <a:ln>
            <a:noFill/>
          </a:ln>
        </p:spPr>
        <p:txBody>
          <a:bodyPr spcFirstLastPara="1" wrap="square" lIns="68569" tIns="34275" rIns="68569" bIns="34275" anchor="ctr" anchorCtr="0">
            <a:normAutofit/>
          </a:bodyPr>
          <a:lstStyle/>
          <a:p>
            <a:pPr>
              <a:buClr>
                <a:schemeClr val="accent2"/>
              </a:buClr>
              <a:buSzPct val="100000"/>
            </a:pPr>
            <a:r>
              <a:rPr lang="pt-BR" b="1">
                <a:solidFill>
                  <a:schemeClr val="accent2"/>
                </a:solidFill>
                <a:latin typeface="Arial"/>
                <a:ea typeface="Arial"/>
                <a:cs typeface="Arial"/>
                <a:sym typeface="Arial"/>
              </a:rPr>
              <a:t>GOVERNANÇA PÚBLICA - PRINCÍPIOS</a:t>
            </a:r>
            <a:endParaRPr/>
          </a:p>
        </p:txBody>
      </p:sp>
      <p:sp>
        <p:nvSpPr>
          <p:cNvPr id="201" name="Google Shape;201;p11"/>
          <p:cNvSpPr txBox="1">
            <a:spLocks noGrp="1"/>
          </p:cNvSpPr>
          <p:nvPr>
            <p:ph type="body" idx="1"/>
          </p:nvPr>
        </p:nvSpPr>
        <p:spPr>
          <a:xfrm>
            <a:off x="628650" y="758194"/>
            <a:ext cx="8515350" cy="3263400"/>
          </a:xfrm>
          <a:prstGeom prst="rect">
            <a:avLst/>
          </a:prstGeom>
          <a:noFill/>
          <a:ln>
            <a:noFill/>
          </a:ln>
        </p:spPr>
        <p:txBody>
          <a:bodyPr spcFirstLastPara="1" wrap="square" lIns="68569" tIns="34275" rIns="68569" bIns="34275" anchor="t" anchorCtr="0">
            <a:noAutofit/>
          </a:bodyPr>
          <a:lstStyle/>
          <a:p>
            <a:pPr marL="171450" indent="-171450" algn="just">
              <a:spcBef>
                <a:spcPts val="0"/>
              </a:spcBef>
              <a:buSzPts val="1600"/>
            </a:pPr>
            <a:r>
              <a:rPr lang="pt-BR" sz="1200" b="1" dirty="0"/>
              <a:t>Capacidade de resposta: </a:t>
            </a:r>
            <a:r>
              <a:rPr lang="pt-BR" sz="1200" dirty="0"/>
              <a:t>capacidade que a administração tem para manifestar-se de forma clara, eficiente e eficaz às demandas apresentadas pelas partes interessadas; </a:t>
            </a:r>
            <a:endParaRPr dirty="0"/>
          </a:p>
          <a:p>
            <a:pPr marL="171450" indent="-171450" algn="just">
              <a:buSzPts val="1600"/>
            </a:pPr>
            <a:r>
              <a:rPr lang="pt-BR" sz="1200" b="1" dirty="0"/>
              <a:t>Integridade: </a:t>
            </a:r>
            <a:r>
              <a:rPr lang="pt-BR" sz="1200" dirty="0"/>
              <a:t>atuação focada na priorização do interesse público, pautando-se em valores morais e conduta ética; </a:t>
            </a:r>
            <a:endParaRPr dirty="0"/>
          </a:p>
          <a:p>
            <a:pPr marL="171450" indent="-171450" algn="just">
              <a:buSzPts val="1600"/>
            </a:pPr>
            <a:r>
              <a:rPr lang="pt-BR" sz="1200" b="1" dirty="0"/>
              <a:t>Confiabilidade: </a:t>
            </a:r>
            <a:r>
              <a:rPr lang="pt-BR" sz="1200" dirty="0"/>
              <a:t>capacidade de minimizar incertezas, garantindo um grau de segurança e credibilidade ao cidadão; </a:t>
            </a:r>
            <a:endParaRPr dirty="0"/>
          </a:p>
          <a:p>
            <a:pPr marL="171450" indent="-171450" algn="just">
              <a:buSzPts val="1600"/>
            </a:pPr>
            <a:r>
              <a:rPr lang="pt-BR" sz="1200" b="1" dirty="0"/>
              <a:t>Melhoria regulatória:</a:t>
            </a:r>
            <a:r>
              <a:rPr lang="pt-BR" sz="1200" dirty="0"/>
              <a:t> medidas sistemáticas para ampliar a qualidade da regulação com base em evidências e apoiadas em opiniões dos cidadãos e partes interessadas; </a:t>
            </a:r>
            <a:endParaRPr dirty="0"/>
          </a:p>
          <a:p>
            <a:pPr marL="171450" indent="-171450" algn="just">
              <a:buSzPts val="1600"/>
            </a:pPr>
            <a:r>
              <a:rPr lang="pt-BR" sz="1200" b="1" dirty="0"/>
              <a:t>Prestação de contas e responsabilidade (</a:t>
            </a:r>
            <a:r>
              <a:rPr lang="pt-BR" sz="1200" b="1" dirty="0" err="1"/>
              <a:t>accountability</a:t>
            </a:r>
            <a:r>
              <a:rPr lang="pt-BR" sz="1200" b="1" dirty="0"/>
              <a:t>): </a:t>
            </a:r>
            <a:r>
              <a:rPr lang="pt-BR" sz="1200" dirty="0"/>
              <a:t>mecanismo para a prestação de contas, o controle social e a responsabilização pelo desempenho e resultados das ações na gestão pública; </a:t>
            </a:r>
            <a:endParaRPr dirty="0"/>
          </a:p>
          <a:p>
            <a:pPr marL="171450" indent="-171450" algn="just">
              <a:buSzPts val="1600"/>
            </a:pPr>
            <a:r>
              <a:rPr lang="pt-BR" sz="1200" b="1" dirty="0"/>
              <a:t>Transparência: </a:t>
            </a:r>
            <a:r>
              <a:rPr lang="pt-BR" sz="1200" dirty="0"/>
              <a:t>garantia de acesso às informações legítimas e fidedignas aos cidadãos.  </a:t>
            </a:r>
            <a:endParaRPr dirty="0"/>
          </a:p>
          <a:p>
            <a:pPr marL="171450" indent="-171450" algn="just">
              <a:buSzPts val="1600"/>
            </a:pPr>
            <a:r>
              <a:rPr lang="pt-BR" sz="1200" dirty="0"/>
              <a:t>Já em relação aos mecanismos para o exercício da governança pública, podem ser mencionados: </a:t>
            </a:r>
            <a:endParaRPr dirty="0"/>
          </a:p>
          <a:p>
            <a:pPr marL="171450" indent="-171450" algn="just">
              <a:buSzPts val="1600"/>
            </a:pPr>
            <a:r>
              <a:rPr lang="pt-BR" sz="1200" b="1" dirty="0"/>
              <a:t>Liderança:</a:t>
            </a:r>
            <a:r>
              <a:rPr lang="pt-BR" sz="1200" dirty="0"/>
              <a:t> conjunto de práticas de natureza humana ou comportamental exercida nos principais cargos das organizações; </a:t>
            </a:r>
            <a:endParaRPr dirty="0"/>
          </a:p>
          <a:p>
            <a:pPr marL="171450" indent="-171450" algn="just">
              <a:buSzPts val="1600"/>
            </a:pPr>
            <a:r>
              <a:rPr lang="pt-BR" sz="1200" b="1" dirty="0"/>
              <a:t>Estratégia:</a:t>
            </a:r>
            <a:r>
              <a:rPr lang="pt-BR" sz="1200" dirty="0"/>
              <a:t> definição de diretrizes, objetivos, planos e ações, além de critérios de priorização e alinhamento entre organizações e partes interessadas, para que os serviços e produtos de responsabilidade da organização alcancem o resultado pretendido; </a:t>
            </a:r>
            <a:endParaRPr dirty="0"/>
          </a:p>
          <a:p>
            <a:pPr marL="171450" indent="-171450" algn="just">
              <a:buSzPts val="1600"/>
            </a:pPr>
            <a:r>
              <a:rPr lang="pt-BR" sz="1200" b="1" dirty="0"/>
              <a:t>Controle:</a:t>
            </a:r>
            <a:r>
              <a:rPr lang="pt-BR" sz="1200" dirty="0"/>
              <a:t> processos estruturados para mitigar os possíveis riscos com vistas ao alcance dos objetivos institucionais e para garantir a execução ordenada, ética, econômica, eficiente, e eficaz das atividades da organização, com preservação da legalidade e da economicidade no uso de recursos públicos. </a:t>
            </a:r>
            <a:endParaRPr dirty="0"/>
          </a:p>
          <a:p>
            <a:pPr marL="171450" indent="-76200" algn="just">
              <a:spcBef>
                <a:spcPts val="0"/>
              </a:spcBef>
              <a:buSzPts val="2000"/>
              <a:buNone/>
            </a:pPr>
            <a:endParaRPr sz="15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 name="Google Shape;213;p13">
            <a:extLst>
              <a:ext uri="{FF2B5EF4-FFF2-40B4-BE49-F238E27FC236}">
                <a16:creationId xmlns:a16="http://schemas.microsoft.com/office/drawing/2014/main" id="{B2A816C4-29EA-737E-1E19-6490B0BA8357}"/>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07" name="Google Shape;207;p12"/>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Autofit/>
          </a:bodyPr>
          <a:lstStyle/>
          <a:p>
            <a:pPr marL="171450" indent="-171450">
              <a:spcBef>
                <a:spcPts val="0"/>
              </a:spcBef>
              <a:buSzPts val="1400"/>
            </a:pPr>
            <a:br>
              <a:rPr lang="pt-BR" sz="1050"/>
            </a:br>
            <a:endParaRPr sz="1500" b="1"/>
          </a:p>
        </p:txBody>
      </p:sp>
      <p:pic>
        <p:nvPicPr>
          <p:cNvPr id="208" name="Google Shape;208;p12"/>
          <p:cNvPicPr preferRelativeResize="0"/>
          <p:nvPr/>
        </p:nvPicPr>
        <p:blipFill rotWithShape="1">
          <a:blip r:embed="rId4">
            <a:alphaModFix/>
          </a:blip>
          <a:srcRect/>
          <a:stretch/>
        </p:blipFill>
        <p:spPr>
          <a:xfrm>
            <a:off x="407194" y="858441"/>
            <a:ext cx="8108156" cy="332898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13"/>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14" name="Google Shape;214;p13"/>
          <p:cNvSpPr txBox="1">
            <a:spLocks noGrp="1"/>
          </p:cNvSpPr>
          <p:nvPr>
            <p:ph type="title"/>
          </p:nvPr>
        </p:nvSpPr>
        <p:spPr>
          <a:xfrm>
            <a:off x="628650" y="510778"/>
            <a:ext cx="7886700" cy="757238"/>
          </a:xfrm>
          <a:prstGeom prst="rect">
            <a:avLst/>
          </a:prstGeom>
          <a:noFill/>
          <a:ln>
            <a:noFill/>
          </a:ln>
        </p:spPr>
        <p:txBody>
          <a:bodyPr spcFirstLastPara="1" wrap="square" lIns="68569" tIns="34275" rIns="68569" bIns="34275" anchor="ctr" anchorCtr="0">
            <a:normAutofit/>
          </a:bodyPr>
          <a:lstStyle/>
          <a:p>
            <a:pPr>
              <a:buClr>
                <a:schemeClr val="accent2"/>
              </a:buClr>
              <a:buSzPts val="4400"/>
            </a:pPr>
            <a:r>
              <a:rPr lang="pt-BR" b="1">
                <a:solidFill>
                  <a:schemeClr val="accent2"/>
                </a:solidFill>
                <a:latin typeface="Arial"/>
                <a:ea typeface="Arial"/>
                <a:cs typeface="Arial"/>
                <a:sym typeface="Arial"/>
              </a:rPr>
              <a:t>GOVERNANÇA</a:t>
            </a:r>
            <a:r>
              <a:rPr lang="pt-BR">
                <a:latin typeface="Arial"/>
                <a:ea typeface="Arial"/>
                <a:cs typeface="Arial"/>
                <a:sym typeface="Arial"/>
              </a:rPr>
              <a:t> </a:t>
            </a:r>
            <a:r>
              <a:rPr lang="pt-BR" b="1">
                <a:solidFill>
                  <a:schemeClr val="accent2"/>
                </a:solidFill>
                <a:latin typeface="Arial"/>
                <a:ea typeface="Arial"/>
                <a:cs typeface="Arial"/>
                <a:sym typeface="Arial"/>
              </a:rPr>
              <a:t>DAS CONTRATAÇÕES</a:t>
            </a:r>
            <a:endParaRPr/>
          </a:p>
        </p:txBody>
      </p:sp>
      <p:sp>
        <p:nvSpPr>
          <p:cNvPr id="215" name="Google Shape;215;p13"/>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fontScale="62500" lnSpcReduction="20000"/>
          </a:bodyPr>
          <a:lstStyle/>
          <a:p>
            <a:pPr marL="171450" indent="-171450" algn="just">
              <a:lnSpc>
                <a:spcPct val="170000"/>
              </a:lnSpc>
              <a:spcBef>
                <a:spcPts val="0"/>
              </a:spcBef>
              <a:buSzPct val="100000"/>
            </a:pPr>
            <a:r>
              <a:rPr lang="pt-BR" dirty="0"/>
              <a:t>Governança das contratações é </a:t>
            </a:r>
            <a:r>
              <a:rPr lang="pt-BR" b="1" dirty="0"/>
              <a:t>avaliar, direcionar e monitorar a gestão das contratações, mas a governança das contratações parte de algo maior, que é a implementação da governança pública lato senso, em toda a administração</a:t>
            </a:r>
            <a:r>
              <a:rPr lang="pt-BR" dirty="0"/>
              <a:t>. A governança que se aplica a todos os setores da organização, de forma institucional.</a:t>
            </a:r>
            <a:endParaRPr dirty="0"/>
          </a:p>
          <a:p>
            <a:pPr marL="171450" indent="-171450" algn="just">
              <a:lnSpc>
                <a:spcPct val="170000"/>
              </a:lnSpc>
              <a:buSzPct val="100000"/>
            </a:pPr>
            <a:r>
              <a:rPr lang="pt-BR" dirty="0"/>
              <a:t>Governança das contratações é agregar valor ao negócio do órgão ou entidade. </a:t>
            </a:r>
            <a:r>
              <a:rPr lang="pt-BR" b="1" u="sng" dirty="0">
                <a:solidFill>
                  <a:schemeClr val="tx1"/>
                </a:solidFill>
              </a:rPr>
              <a:t>A contratação pública não é uma atividade finalística das organizações públicas, são somente atividades meio, TEM UM CLIENTE INTERNO </a:t>
            </a:r>
            <a:r>
              <a:rPr lang="pt-BR" dirty="0"/>
              <a:t>( o gestor público que está implementando politica pública de interesse social) a </a:t>
            </a:r>
            <a:r>
              <a:rPr lang="pt-BR" b="1" dirty="0"/>
              <a:t>contratação pública serve para garantir que as politicas públicas, de saúde, educação etc</a:t>
            </a:r>
            <a:r>
              <a:rPr lang="pt-BR" dirty="0"/>
              <a:t>. sejam efetivadas. É necessário que tenha uma boa contratação por traz da implementação da política pública.</a:t>
            </a:r>
            <a:endParaRPr dirty="0"/>
          </a:p>
          <a:p>
            <a:pPr marL="171450" indent="-171450" algn="just">
              <a:lnSpc>
                <a:spcPct val="170000"/>
              </a:lnSpc>
              <a:buSzPct val="100000"/>
            </a:pPr>
            <a:r>
              <a:rPr lang="pt-BR" dirty="0"/>
              <a:t>Nos que estamos militando na gestão pública é que temos que conhecer os conceitos de planejamento, pois o munícipe quer saber da escola funcionando. O objetivo do órgão ou entidade é atender o interesse social. </a:t>
            </a:r>
            <a:endParaRPr dirty="0"/>
          </a:p>
          <a:p>
            <a:pPr marL="0" indent="0">
              <a:buSzPct val="100000"/>
              <a:buNone/>
            </a:pPr>
            <a:br>
              <a:rPr lang="pt-BR" dirty="0"/>
            </a:b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Effect transition="in" filter="fade">
                                      <p:cBhvr>
                                        <p:cTn id="7" dur="1000"/>
                                        <p:tgtEl>
                                          <p:spTgt spid="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1" end="1"/>
                                            </p:txEl>
                                          </p:spTgt>
                                        </p:tgtEl>
                                        <p:attrNameLst>
                                          <p:attrName>style.visibility</p:attrName>
                                        </p:attrNameLst>
                                      </p:cBhvr>
                                      <p:to>
                                        <p:strVal val="visible"/>
                                      </p:to>
                                    </p:set>
                                    <p:animEffect transition="in" filter="fade">
                                      <p:cBhvr>
                                        <p:cTn id="12" dur="1000"/>
                                        <p:tgtEl>
                                          <p:spTgt spid="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xEl>
                                              <p:pRg st="2" end="2"/>
                                            </p:txEl>
                                          </p:spTgt>
                                        </p:tgtEl>
                                        <p:attrNameLst>
                                          <p:attrName>style.visibility</p:attrName>
                                        </p:attrNameLst>
                                      </p:cBhvr>
                                      <p:to>
                                        <p:strVal val="visible"/>
                                      </p:to>
                                    </p:set>
                                    <p:animEffect transition="in" filter="fade">
                                      <p:cBhvr>
                                        <p:cTn id="17" dur="1000"/>
                                        <p:tgtEl>
                                          <p:spTgt spid="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xEl>
                                              <p:pRg st="3" end="3"/>
                                            </p:txEl>
                                          </p:spTgt>
                                        </p:tgtEl>
                                        <p:attrNameLst>
                                          <p:attrName>style.visibility</p:attrName>
                                        </p:attrNameLst>
                                      </p:cBhvr>
                                      <p:to>
                                        <p:strVal val="visible"/>
                                      </p:to>
                                    </p:set>
                                    <p:animEffect transition="in" filter="fade">
                                      <p:cBhvr>
                                        <p:cTn id="22" dur="1000"/>
                                        <p:tgtEl>
                                          <p:spTgt spid="2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14"/>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21" name="Google Shape;221;p14"/>
          <p:cNvSpPr txBox="1">
            <a:spLocks noGrp="1"/>
          </p:cNvSpPr>
          <p:nvPr>
            <p:ph type="title"/>
          </p:nvPr>
        </p:nvSpPr>
        <p:spPr>
          <a:xfrm>
            <a:off x="628641" y="254128"/>
            <a:ext cx="7886700" cy="757350"/>
          </a:xfrm>
          <a:prstGeom prst="rect">
            <a:avLst/>
          </a:prstGeom>
          <a:noFill/>
          <a:ln>
            <a:noFill/>
          </a:ln>
        </p:spPr>
        <p:txBody>
          <a:bodyPr spcFirstLastPara="1" wrap="square" lIns="68569" tIns="34275" rIns="68569" bIns="34275" anchor="ctr" anchorCtr="0">
            <a:normAutofit/>
          </a:bodyPr>
          <a:lstStyle/>
          <a:p>
            <a:pPr>
              <a:buClr>
                <a:schemeClr val="accent2"/>
              </a:buClr>
              <a:buSzPts val="4400"/>
            </a:pPr>
            <a:r>
              <a:rPr lang="pt-BR" sz="2000" b="1" dirty="0">
                <a:solidFill>
                  <a:schemeClr val="accent2"/>
                </a:solidFill>
                <a:latin typeface="Arial"/>
                <a:ea typeface="Arial"/>
                <a:cs typeface="Arial"/>
                <a:sym typeface="Arial"/>
              </a:rPr>
              <a:t>GOVERNANÇA</a:t>
            </a:r>
            <a:r>
              <a:rPr lang="pt-BR" sz="2000" dirty="0">
                <a:latin typeface="Arial"/>
                <a:ea typeface="Arial"/>
                <a:cs typeface="Arial"/>
                <a:sym typeface="Arial"/>
              </a:rPr>
              <a:t> </a:t>
            </a:r>
            <a:r>
              <a:rPr lang="pt-BR" sz="2000" b="1" dirty="0">
                <a:solidFill>
                  <a:schemeClr val="accent2"/>
                </a:solidFill>
                <a:latin typeface="Arial"/>
                <a:ea typeface="Arial"/>
                <a:cs typeface="Arial"/>
                <a:sym typeface="Arial"/>
              </a:rPr>
              <a:t>DAS CONTRATAÇÕES</a:t>
            </a:r>
            <a:endParaRPr sz="2000" dirty="0">
              <a:latin typeface="Arial"/>
              <a:ea typeface="Arial"/>
              <a:cs typeface="Arial"/>
              <a:sym typeface="Arial"/>
            </a:endParaRPr>
          </a:p>
        </p:txBody>
      </p:sp>
      <p:sp>
        <p:nvSpPr>
          <p:cNvPr id="222" name="Google Shape;222;p14"/>
          <p:cNvSpPr txBox="1">
            <a:spLocks noGrp="1"/>
          </p:cNvSpPr>
          <p:nvPr>
            <p:ph type="body" idx="1"/>
          </p:nvPr>
        </p:nvSpPr>
        <p:spPr>
          <a:xfrm>
            <a:off x="628650" y="1144650"/>
            <a:ext cx="7886700" cy="3263400"/>
          </a:xfrm>
          <a:prstGeom prst="rect">
            <a:avLst/>
          </a:prstGeom>
          <a:noFill/>
          <a:ln>
            <a:noFill/>
          </a:ln>
        </p:spPr>
        <p:txBody>
          <a:bodyPr spcFirstLastPara="1" wrap="square" lIns="68569" tIns="34275" rIns="68569" bIns="34275" anchor="t" anchorCtr="0">
            <a:normAutofit/>
          </a:bodyPr>
          <a:lstStyle/>
          <a:p>
            <a:pPr marL="171450" indent="-171450" algn="just">
              <a:spcBef>
                <a:spcPts val="0"/>
              </a:spcBef>
              <a:buSzPts val="2800"/>
            </a:pPr>
            <a:r>
              <a:rPr lang="pt-BR" sz="1600" b="1" dirty="0">
                <a:solidFill>
                  <a:schemeClr val="tx1"/>
                </a:solidFill>
              </a:rPr>
              <a:t>Fazer governança com riscos aceitáveis</a:t>
            </a:r>
            <a:r>
              <a:rPr lang="pt-BR" sz="1600" dirty="0">
                <a:solidFill>
                  <a:schemeClr val="tx1"/>
                </a:solidFill>
              </a:rPr>
              <a:t>. Não existe política pública sem riscos, mas sim com riscos aceitáveis.</a:t>
            </a:r>
            <a:endParaRPr sz="1600" dirty="0">
              <a:solidFill>
                <a:schemeClr val="tx1"/>
              </a:solidFill>
            </a:endParaRPr>
          </a:p>
          <a:p>
            <a:pPr marL="171450" indent="-171450" algn="just">
              <a:buSzPts val="2800"/>
            </a:pPr>
            <a:r>
              <a:rPr lang="pt-BR" sz="1600" b="1" dirty="0">
                <a:solidFill>
                  <a:schemeClr val="tx1"/>
                </a:solidFill>
              </a:rPr>
              <a:t>Para entender os riscos é necessário implementar uma política de gestão de riscos na administração</a:t>
            </a:r>
            <a:r>
              <a:rPr lang="pt-BR" sz="1600" dirty="0">
                <a:solidFill>
                  <a:schemeClr val="tx1"/>
                </a:solidFill>
              </a:rPr>
              <a:t>. Para tomar decisão, resguardar valores nas nossas organizações. </a:t>
            </a:r>
            <a:endParaRPr sz="1600" dirty="0">
              <a:solidFill>
                <a:schemeClr val="tx1"/>
              </a:solidFill>
            </a:endParaRPr>
          </a:p>
          <a:p>
            <a:pPr marL="171450" indent="-171450" algn="just">
              <a:buSzPts val="2800"/>
            </a:pPr>
            <a:r>
              <a:rPr lang="pt-BR" sz="1600" b="1" dirty="0">
                <a:solidFill>
                  <a:schemeClr val="tx1"/>
                </a:solidFill>
              </a:rPr>
              <a:t>A Lei 14133/2021 determinou a todas as entidades práticas contínuas e permanentes de gestão de riscos e controles preventivos</a:t>
            </a:r>
            <a:r>
              <a:rPr lang="pt-BR" sz="1600" dirty="0">
                <a:solidFill>
                  <a:schemeClr val="tx1"/>
                </a:solidFill>
              </a:rPr>
              <a:t>. Deve-se discernir o que são riscos aceitáveis e inaceitáveis. Para os riscos inaceitáveis deve-se implementar uma gestão de riscos</a:t>
            </a:r>
            <a:endParaRPr sz="1600" dirty="0">
              <a:solidFill>
                <a:schemeClr val="tx1"/>
              </a:solidFill>
            </a:endParaRPr>
          </a:p>
          <a:p>
            <a:pPr marL="0" indent="0">
              <a:buSzPts val="28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Effect transition="in" filter="fade">
                                      <p:cBhvr>
                                        <p:cTn id="7" dur="1000"/>
                                        <p:tgtEl>
                                          <p:spTgt spid="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2">
                                            <p:txEl>
                                              <p:pRg st="1" end="1"/>
                                            </p:txEl>
                                          </p:spTgt>
                                        </p:tgtEl>
                                        <p:attrNameLst>
                                          <p:attrName>style.visibility</p:attrName>
                                        </p:attrNameLst>
                                      </p:cBhvr>
                                      <p:to>
                                        <p:strVal val="visible"/>
                                      </p:to>
                                    </p:set>
                                    <p:animEffect transition="in" filter="fade">
                                      <p:cBhvr>
                                        <p:cTn id="12" dur="1000"/>
                                        <p:tgtEl>
                                          <p:spTgt spid="2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
                                            <p:txEl>
                                              <p:pRg st="2" end="2"/>
                                            </p:txEl>
                                          </p:spTgt>
                                        </p:tgtEl>
                                        <p:attrNameLst>
                                          <p:attrName>style.visibility</p:attrName>
                                        </p:attrNameLst>
                                      </p:cBhvr>
                                      <p:to>
                                        <p:strVal val="visible"/>
                                      </p:to>
                                    </p:set>
                                    <p:animEffect transition="in" filter="fade">
                                      <p:cBhvr>
                                        <p:cTn id="17" dur="1000"/>
                                        <p:tgtEl>
                                          <p:spTgt spid="2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5"/>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28" name="Google Shape;228;p15"/>
          <p:cNvSpPr txBox="1">
            <a:spLocks noGrp="1"/>
          </p:cNvSpPr>
          <p:nvPr>
            <p:ph type="title"/>
          </p:nvPr>
        </p:nvSpPr>
        <p:spPr>
          <a:xfrm>
            <a:off x="628650" y="510778"/>
            <a:ext cx="7886700" cy="757238"/>
          </a:xfrm>
          <a:prstGeom prst="rect">
            <a:avLst/>
          </a:prstGeom>
          <a:noFill/>
          <a:ln>
            <a:noFill/>
          </a:ln>
        </p:spPr>
        <p:txBody>
          <a:bodyPr spcFirstLastPara="1" wrap="square" lIns="68569" tIns="34275" rIns="68569" bIns="34275" anchor="ctr" anchorCtr="0">
            <a:normAutofit/>
          </a:bodyPr>
          <a:lstStyle/>
          <a:p>
            <a:pPr>
              <a:buClr>
                <a:schemeClr val="accent2"/>
              </a:buClr>
              <a:buSzPts val="4400"/>
            </a:pPr>
            <a:r>
              <a:rPr lang="pt-BR" sz="2000" b="1" dirty="0">
                <a:solidFill>
                  <a:schemeClr val="accent2"/>
                </a:solidFill>
                <a:latin typeface="Arial"/>
                <a:ea typeface="Arial"/>
                <a:cs typeface="Arial"/>
                <a:sym typeface="Arial"/>
              </a:rPr>
              <a:t>GOVERNANÇA</a:t>
            </a:r>
            <a:r>
              <a:rPr lang="pt-BR" sz="2000" dirty="0">
                <a:latin typeface="Arial"/>
                <a:ea typeface="Arial"/>
                <a:cs typeface="Arial"/>
                <a:sym typeface="Arial"/>
              </a:rPr>
              <a:t> </a:t>
            </a:r>
            <a:r>
              <a:rPr lang="pt-BR" sz="2000" b="1" dirty="0">
                <a:solidFill>
                  <a:schemeClr val="accent2"/>
                </a:solidFill>
                <a:latin typeface="Arial"/>
                <a:ea typeface="Arial"/>
                <a:cs typeface="Arial"/>
                <a:sym typeface="Arial"/>
              </a:rPr>
              <a:t>DAS CONTRATAÇÕES</a:t>
            </a:r>
            <a:endParaRPr sz="2000" dirty="0">
              <a:latin typeface="Arial"/>
              <a:ea typeface="Arial"/>
              <a:cs typeface="Arial"/>
              <a:sym typeface="Arial"/>
            </a:endParaRPr>
          </a:p>
        </p:txBody>
      </p:sp>
      <p:sp>
        <p:nvSpPr>
          <p:cNvPr id="229" name="Google Shape;229;p15"/>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a:bodyPr>
          <a:lstStyle/>
          <a:p>
            <a:pPr marL="171450" indent="-171450" algn="just">
              <a:spcBef>
                <a:spcPts val="0"/>
              </a:spcBef>
              <a:buSzPts val="2800"/>
            </a:pPr>
            <a:r>
              <a:rPr lang="pt-BR" sz="1600" b="1" dirty="0">
                <a:solidFill>
                  <a:schemeClr val="tx1"/>
                </a:solidFill>
              </a:rPr>
              <a:t>Plano de contratação anual: </a:t>
            </a:r>
            <a:r>
              <a:rPr lang="pt-BR" sz="1600" dirty="0">
                <a:solidFill>
                  <a:schemeClr val="tx1"/>
                </a:solidFill>
              </a:rPr>
              <a:t>documento de governança que deve ser elaborado anualmente. Nos temos uma ferramenta que coincide com o exercício e que busca dar subsídio orçamentário. Todas as contratações que se pretenda realizar ou prorrogar no exercício seguinte. Todas as contratações devem estar alinhadas ao planejamento estratégico.</a:t>
            </a:r>
            <a:endParaRPr sz="1600" dirty="0">
              <a:solidFill>
                <a:schemeClr val="tx1"/>
              </a:solidFill>
            </a:endParaRPr>
          </a:p>
          <a:p>
            <a:pPr marL="171450" indent="-171450" algn="just">
              <a:buSzPts val="2800"/>
            </a:pPr>
            <a:r>
              <a:rPr lang="pt-BR" sz="1600" b="1" dirty="0">
                <a:solidFill>
                  <a:schemeClr val="tx1"/>
                </a:solidFill>
              </a:rPr>
              <a:t>A elaboração do PCA deve ocorrer no primeiro semestre do exercício</a:t>
            </a:r>
            <a:r>
              <a:rPr lang="pt-BR" sz="1600" dirty="0">
                <a:solidFill>
                  <a:schemeClr val="tx1"/>
                </a:solidFill>
              </a:rPr>
              <a:t>, anterior as contratações, pois será elaborado em tempo hábil para a realização da elaboração da lei orçamentária.</a:t>
            </a:r>
            <a:endParaRPr sz="1600" dirty="0">
              <a:solidFill>
                <a:schemeClr val="tx1"/>
              </a:solidFill>
            </a:endParaRPr>
          </a:p>
          <a:p>
            <a:pPr marL="0" indent="0">
              <a:buSzPts val="2800"/>
              <a:buNone/>
            </a:pPr>
            <a:br>
              <a:rPr lang="pt-BR" dirty="0"/>
            </a:b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animEffect transition="in" filter="fade">
                                      <p:cBhvr>
                                        <p:cTn id="7" dur="1000"/>
                                        <p:tgtEl>
                                          <p:spTgt spid="2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xEl>
                                              <p:pRg st="1" end="1"/>
                                            </p:txEl>
                                          </p:spTgt>
                                        </p:tgtEl>
                                        <p:attrNameLst>
                                          <p:attrName>style.visibility</p:attrName>
                                        </p:attrNameLst>
                                      </p:cBhvr>
                                      <p:to>
                                        <p:strVal val="visible"/>
                                      </p:to>
                                    </p:set>
                                    <p:animEffect transition="in" filter="fade">
                                      <p:cBhvr>
                                        <p:cTn id="12" dur="1000"/>
                                        <p:tgtEl>
                                          <p:spTgt spid="2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9">
                                            <p:txEl>
                                              <p:pRg st="2" end="2"/>
                                            </p:txEl>
                                          </p:spTgt>
                                        </p:tgtEl>
                                        <p:attrNameLst>
                                          <p:attrName>style.visibility</p:attrName>
                                        </p:attrNameLst>
                                      </p:cBhvr>
                                      <p:to>
                                        <p:strVal val="visible"/>
                                      </p:to>
                                    </p:set>
                                    <p:animEffect transition="in" filter="fade">
                                      <p:cBhvr>
                                        <p:cTn id="17" dur="1000"/>
                                        <p:tgtEl>
                                          <p:spTgt spid="2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F989857-F00F-8AA1-7818-7B7C2E824781}"/>
            </a:ext>
          </a:extLst>
        </p:cNvPr>
        <p:cNvGrpSpPr/>
        <p:nvPr/>
      </p:nvGrpSpPr>
      <p:grpSpPr>
        <a:xfrm>
          <a:off x="0" y="0"/>
          <a:ext cx="0" cy="0"/>
          <a:chOff x="0" y="0"/>
          <a:chExt cx="0" cy="0"/>
        </a:xfrm>
      </p:grpSpPr>
      <p:pic>
        <p:nvPicPr>
          <p:cNvPr id="88" name="Google Shape;88;p6">
            <a:extLst>
              <a:ext uri="{FF2B5EF4-FFF2-40B4-BE49-F238E27FC236}">
                <a16:creationId xmlns:a16="http://schemas.microsoft.com/office/drawing/2014/main" id="{003AC0D7-F29F-B078-8D94-649D369D7A29}"/>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9" name="Google Shape;89;p6">
            <a:extLst>
              <a:ext uri="{FF2B5EF4-FFF2-40B4-BE49-F238E27FC236}">
                <a16:creationId xmlns:a16="http://schemas.microsoft.com/office/drawing/2014/main" id="{9903AC0C-CF99-6E40-0D1C-BD6CE0385F4F}"/>
              </a:ext>
            </a:extLst>
          </p:cNvPr>
          <p:cNvSpPr txBox="1"/>
          <p:nvPr/>
        </p:nvSpPr>
        <p:spPr>
          <a:xfrm>
            <a:off x="453133" y="699171"/>
            <a:ext cx="6215296" cy="2077462"/>
          </a:xfrm>
          <a:prstGeom prst="rect">
            <a:avLst/>
          </a:prstGeom>
          <a:noFill/>
          <a:ln>
            <a:noFill/>
          </a:ln>
        </p:spPr>
        <p:txBody>
          <a:bodyPr spcFirstLastPara="1" wrap="square" lIns="91425" tIns="91425" rIns="91425" bIns="91425" anchor="t" anchorCtr="0">
            <a:spAutoFit/>
          </a:bodyPr>
          <a:lstStyle/>
          <a:p>
            <a:pPr>
              <a:buSzPts val="3900"/>
            </a:pPr>
            <a:r>
              <a:rPr lang="pt-BR" sz="2800" b="1" dirty="0">
                <a:solidFill>
                  <a:srgbClr val="FF6C00"/>
                </a:solidFill>
                <a:latin typeface="Montserrat"/>
              </a:rPr>
              <a:t>ATUAÇÃO DO ÓRGÃO DE ASSESSORAMENTO JURÍDICO NA LEI 14.133</a:t>
            </a:r>
          </a:p>
          <a:p>
            <a:pPr marL="0" marR="0" lvl="0" indent="0" algn="l" rtl="0">
              <a:lnSpc>
                <a:spcPct val="100000"/>
              </a:lnSpc>
              <a:spcBef>
                <a:spcPts val="0"/>
              </a:spcBef>
              <a:spcAft>
                <a:spcPts val="0"/>
              </a:spcAft>
              <a:buClr>
                <a:srgbClr val="000000"/>
              </a:buClr>
              <a:buSzPts val="3900"/>
              <a:buFont typeface="Arial"/>
              <a:buNone/>
            </a:pPr>
            <a:endParaRPr sz="3900" b="1" i="0" u="none" strike="noStrike" cap="none" dirty="0">
              <a:solidFill>
                <a:srgbClr val="FF6C00"/>
              </a:solidFill>
              <a:latin typeface="Montserrat"/>
              <a:ea typeface="Montserrat"/>
              <a:cs typeface="Montserrat"/>
              <a:sym typeface="Montserrat"/>
            </a:endParaRPr>
          </a:p>
        </p:txBody>
      </p:sp>
    </p:spTree>
    <p:extLst>
      <p:ext uri="{BB962C8B-B14F-4D97-AF65-F5344CB8AC3E}">
        <p14:creationId xmlns:p14="http://schemas.microsoft.com/office/powerpoint/2010/main" val="4154688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8"/>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81" name="Google Shape;81;p8"/>
          <p:cNvSpPr/>
          <p:nvPr/>
        </p:nvSpPr>
        <p:spPr>
          <a:xfrm>
            <a:off x="1392110" y="1048271"/>
            <a:ext cx="61182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82" name="Google Shape;82;p8"/>
          <p:cNvSpPr/>
          <p:nvPr/>
        </p:nvSpPr>
        <p:spPr>
          <a:xfrm>
            <a:off x="1392110" y="313121"/>
            <a:ext cx="61182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pt-BR" sz="1800" b="1" i="0" u="sng" strike="noStrike" cap="none" dirty="0">
                <a:solidFill>
                  <a:srgbClr val="000000"/>
                </a:solidFill>
                <a:latin typeface="Arial"/>
                <a:ea typeface="Arial"/>
                <a:cs typeface="Arial"/>
                <a:sym typeface="Arial"/>
              </a:rPr>
              <a:t>PERGUNTAS PARA REFLEXÃO</a:t>
            </a:r>
            <a:endParaRPr dirty="0"/>
          </a:p>
          <a:p>
            <a:pPr marL="0" marR="0" lvl="0" indent="0" algn="ctr" rtl="0">
              <a:lnSpc>
                <a:spcPct val="100000"/>
              </a:lnSpc>
              <a:spcBef>
                <a:spcPts val="0"/>
              </a:spcBef>
              <a:spcAft>
                <a:spcPts val="0"/>
              </a:spcAft>
              <a:buClr>
                <a:srgbClr val="000000"/>
              </a:buClr>
              <a:buSzPts val="1600"/>
              <a:buFont typeface="Arial"/>
              <a:buNone/>
            </a:pP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2400" b="0" i="0" u="none" strike="noStrike" cap="none" dirty="0">
              <a:solidFill>
                <a:srgbClr val="0D0D0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2400" b="0" i="0" u="none" strike="noStrike" cap="none" dirty="0">
              <a:solidFill>
                <a:srgbClr val="0D0D0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2400" b="0" i="0" u="none" strike="noStrike" cap="none" dirty="0">
              <a:solidFill>
                <a:srgbClr val="0D0D0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pt-BR" sz="4000" b="0" i="0" u="none" strike="noStrike" cap="none" dirty="0">
                <a:solidFill>
                  <a:srgbClr val="0D0D0D"/>
                </a:solidFill>
                <a:highlight>
                  <a:srgbClr val="FFFF00"/>
                </a:highlight>
                <a:latin typeface="Arial"/>
                <a:ea typeface="Arial"/>
                <a:cs typeface="Arial"/>
                <a:sym typeface="Arial"/>
              </a:rPr>
              <a:t>Resposta: conhecimento</a:t>
            </a: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19C249AA-128D-2D6D-F7C7-99CD2F223A3D}"/>
            </a:ext>
          </a:extLst>
        </p:cNvPr>
        <p:cNvGrpSpPr/>
        <p:nvPr/>
      </p:nvGrpSpPr>
      <p:grpSpPr>
        <a:xfrm>
          <a:off x="0" y="0"/>
          <a:ext cx="0" cy="0"/>
          <a:chOff x="0" y="0"/>
          <a:chExt cx="0" cy="0"/>
        </a:xfrm>
      </p:grpSpPr>
      <p:pic>
        <p:nvPicPr>
          <p:cNvPr id="150" name="Google Shape;150;p15">
            <a:extLst>
              <a:ext uri="{FF2B5EF4-FFF2-40B4-BE49-F238E27FC236}">
                <a16:creationId xmlns:a16="http://schemas.microsoft.com/office/drawing/2014/main" id="{7C10148A-BCE5-6E5C-A1B1-13D2ADB01A33}"/>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51" name="Google Shape;151;p15">
            <a:extLst>
              <a:ext uri="{FF2B5EF4-FFF2-40B4-BE49-F238E27FC236}">
                <a16:creationId xmlns:a16="http://schemas.microsoft.com/office/drawing/2014/main" id="{5195D139-5378-A672-93ED-88B1C36167C0}"/>
              </a:ext>
            </a:extLst>
          </p:cNvPr>
          <p:cNvSpPr/>
          <p:nvPr/>
        </p:nvSpPr>
        <p:spPr>
          <a:xfrm>
            <a:off x="554804" y="739739"/>
            <a:ext cx="675012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3" name="Google Shape;170;p18">
            <a:extLst>
              <a:ext uri="{FF2B5EF4-FFF2-40B4-BE49-F238E27FC236}">
                <a16:creationId xmlns:a16="http://schemas.microsoft.com/office/drawing/2014/main" id="{E3260CE4-64C6-708A-F565-C5AFD038C3C0}"/>
              </a:ext>
            </a:extLst>
          </p:cNvPr>
          <p:cNvSpPr/>
          <p:nvPr/>
        </p:nvSpPr>
        <p:spPr>
          <a:xfrm>
            <a:off x="252761" y="275500"/>
            <a:ext cx="8276962" cy="4036899"/>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600" b="1" kern="100" dirty="0">
                <a:effectLst/>
                <a:latin typeface="Calibri" panose="020F0502020204030204" pitchFamily="34" charset="0"/>
                <a:ea typeface="Calibri" panose="020F0502020204030204" pitchFamily="34" charset="0"/>
                <a:cs typeface="Times New Roman" panose="02020603050405020304" pitchFamily="18" charset="0"/>
              </a:rPr>
              <a:t>Parecer jurídico prévio</a:t>
            </a:r>
          </a:p>
          <a:p>
            <a:pPr algn="just">
              <a:lnSpc>
                <a:spcPct val="107000"/>
              </a:lnSpc>
              <a:spcAft>
                <a:spcPts val="800"/>
              </a:spcAft>
            </a:pPr>
            <a:endParaRPr lang="pt-BR"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Art. 53. Ao final da fase preparatória, o processo licitatório seguirá para o órgão de assessoramento jurídico da Administração, </a:t>
            </a:r>
            <a:r>
              <a:rPr lang="pt-BR" sz="1600" b="1" u="sng" kern="100" dirty="0">
                <a:effectLst/>
                <a:latin typeface="Calibri" panose="020F0502020204030204" pitchFamily="34" charset="0"/>
                <a:ea typeface="Calibri" panose="020F0502020204030204" pitchFamily="34" charset="0"/>
                <a:cs typeface="Times New Roman" panose="02020603050405020304" pitchFamily="18" charset="0"/>
              </a:rPr>
              <a:t>que realizará controle prévio de legalidade mediante análise jurídica da contratação</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1º Na elaboração do parecer jurídico, o órgão de assessoramento jurídico da Administração deverá:</a:t>
            </a: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 - apreciar o processo licitatório conforme </a:t>
            </a:r>
            <a:r>
              <a:rPr lang="pt-BR" sz="1600" u="sng" kern="100" dirty="0">
                <a:effectLst/>
                <a:latin typeface="Calibri" panose="020F0502020204030204" pitchFamily="34" charset="0"/>
                <a:ea typeface="Calibri" panose="020F0502020204030204" pitchFamily="34" charset="0"/>
                <a:cs typeface="Times New Roman" panose="02020603050405020304" pitchFamily="18" charset="0"/>
              </a:rPr>
              <a:t>critérios objetivos prévios de atribuição de prioridade</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II - redigir sua manifestação em linguagem simples e compreensível e de forma clara e objetiva, com apreciação de todos os elementos indispensáveis à contratação e com exposição dos pressupostos de fato e de direito levados em consideração na análise jurídica;</a:t>
            </a:r>
          </a:p>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09073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89D2B26B-78FB-8662-92E8-162F1A3FF158}"/>
            </a:ext>
          </a:extLst>
        </p:cNvPr>
        <p:cNvGrpSpPr/>
        <p:nvPr/>
      </p:nvGrpSpPr>
      <p:grpSpPr>
        <a:xfrm>
          <a:off x="0" y="0"/>
          <a:ext cx="0" cy="0"/>
          <a:chOff x="0" y="0"/>
          <a:chExt cx="0" cy="0"/>
        </a:xfrm>
      </p:grpSpPr>
      <p:pic>
        <p:nvPicPr>
          <p:cNvPr id="150" name="Google Shape;150;p15">
            <a:extLst>
              <a:ext uri="{FF2B5EF4-FFF2-40B4-BE49-F238E27FC236}">
                <a16:creationId xmlns:a16="http://schemas.microsoft.com/office/drawing/2014/main" id="{CBB78AF2-39A5-4080-404B-AF805A3C8CEC}"/>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51" name="Google Shape;151;p15">
            <a:extLst>
              <a:ext uri="{FF2B5EF4-FFF2-40B4-BE49-F238E27FC236}">
                <a16:creationId xmlns:a16="http://schemas.microsoft.com/office/drawing/2014/main" id="{EC524BC6-38E7-0BAC-5261-8FA794DC28E3}"/>
              </a:ext>
            </a:extLst>
          </p:cNvPr>
          <p:cNvSpPr/>
          <p:nvPr/>
        </p:nvSpPr>
        <p:spPr>
          <a:xfrm>
            <a:off x="554804" y="739739"/>
            <a:ext cx="675012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3" name="Google Shape;170;p18">
            <a:extLst>
              <a:ext uri="{FF2B5EF4-FFF2-40B4-BE49-F238E27FC236}">
                <a16:creationId xmlns:a16="http://schemas.microsoft.com/office/drawing/2014/main" id="{4C734680-3B69-0422-9787-F8B374CDDCAC}"/>
              </a:ext>
            </a:extLst>
          </p:cNvPr>
          <p:cNvSpPr/>
          <p:nvPr/>
        </p:nvSpPr>
        <p:spPr>
          <a:xfrm>
            <a:off x="371707" y="445196"/>
            <a:ext cx="8363415" cy="3831714"/>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600" b="1" kern="100" dirty="0">
                <a:effectLst/>
                <a:latin typeface="Calibri" panose="020F0502020204030204" pitchFamily="34" charset="0"/>
                <a:ea typeface="Calibri" panose="020F0502020204030204" pitchFamily="34" charset="0"/>
                <a:cs typeface="Times New Roman" panose="02020603050405020304" pitchFamily="18" charset="0"/>
              </a:rPr>
              <a:t>Parecer jurídico prévio</a:t>
            </a:r>
            <a:endParaRPr lang="pt-BR"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4º Na forma deste artigo, o órgão de assessoramento jurídico da Administração </a:t>
            </a:r>
            <a:r>
              <a:rPr lang="pt-BR" sz="1600" b="1" u="sng" kern="100" dirty="0">
                <a:effectLst/>
                <a:latin typeface="Calibri" panose="020F0502020204030204" pitchFamily="34" charset="0"/>
                <a:ea typeface="Calibri" panose="020F0502020204030204" pitchFamily="34" charset="0"/>
                <a:cs typeface="Times New Roman" panose="02020603050405020304" pitchFamily="18" charset="0"/>
              </a:rPr>
              <a:t>também realizará controle prévio de legalidade de contratações diretas,</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acordos, termos de cooperação, convênios, ajustes, adesões a atas de registro de preços, outros instrumentos congêneres e de seus termos aditivos.</a:t>
            </a: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5º </a:t>
            </a:r>
            <a:r>
              <a:rPr lang="pt-BR" sz="1600" b="1" u="sng" kern="100" dirty="0">
                <a:effectLst/>
                <a:latin typeface="Calibri" panose="020F0502020204030204" pitchFamily="34" charset="0"/>
                <a:ea typeface="Calibri" panose="020F0502020204030204" pitchFamily="34" charset="0"/>
                <a:cs typeface="Times New Roman" panose="02020603050405020304" pitchFamily="18" charset="0"/>
              </a:rPr>
              <a:t>É dispensável a análise jurídica nas hipóteses previamente definidas em ato da autoridade jurídica máxima competente</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pt-BR" sz="1600" u="sng" kern="100" dirty="0">
                <a:effectLst/>
                <a:latin typeface="Calibri" panose="020F0502020204030204" pitchFamily="34" charset="0"/>
                <a:ea typeface="Calibri" panose="020F0502020204030204" pitchFamily="34" charset="0"/>
                <a:cs typeface="Times New Roman" panose="02020603050405020304" pitchFamily="18" charset="0"/>
              </a:rPr>
              <a:t>que deverá considerar o baixo valor, a baixa complexidade da contratação, a entrega imediata do bem ou a utilização de minutas de editais e instrumentos </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de contrato, convênio ou outros ajustes previamente padronizados pelo órgão de assessoramento jurídico.</a:t>
            </a:r>
          </a:p>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30011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F4F5C4F8-F08E-4AC8-9C4F-3035838115C5}"/>
            </a:ext>
          </a:extLst>
        </p:cNvPr>
        <p:cNvGrpSpPr/>
        <p:nvPr/>
      </p:nvGrpSpPr>
      <p:grpSpPr>
        <a:xfrm>
          <a:off x="0" y="0"/>
          <a:ext cx="0" cy="0"/>
          <a:chOff x="0" y="0"/>
          <a:chExt cx="0" cy="0"/>
        </a:xfrm>
      </p:grpSpPr>
      <p:pic>
        <p:nvPicPr>
          <p:cNvPr id="150" name="Google Shape;150;p15">
            <a:extLst>
              <a:ext uri="{FF2B5EF4-FFF2-40B4-BE49-F238E27FC236}">
                <a16:creationId xmlns:a16="http://schemas.microsoft.com/office/drawing/2014/main" id="{752584B6-8B59-C72B-DF6C-E372996D3DC4}"/>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51" name="Google Shape;151;p15">
            <a:extLst>
              <a:ext uri="{FF2B5EF4-FFF2-40B4-BE49-F238E27FC236}">
                <a16:creationId xmlns:a16="http://schemas.microsoft.com/office/drawing/2014/main" id="{6EB3184C-4768-7020-15D5-48E0AAB1ECEF}"/>
              </a:ext>
            </a:extLst>
          </p:cNvPr>
          <p:cNvSpPr/>
          <p:nvPr/>
        </p:nvSpPr>
        <p:spPr>
          <a:xfrm>
            <a:off x="554804" y="739739"/>
            <a:ext cx="675012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3" name="Google Shape;170;p18">
            <a:extLst>
              <a:ext uri="{FF2B5EF4-FFF2-40B4-BE49-F238E27FC236}">
                <a16:creationId xmlns:a16="http://schemas.microsoft.com/office/drawing/2014/main" id="{45C69C62-5821-EDF6-2D5A-672C5B918791}"/>
              </a:ext>
            </a:extLst>
          </p:cNvPr>
          <p:cNvSpPr/>
          <p:nvPr/>
        </p:nvSpPr>
        <p:spPr>
          <a:xfrm>
            <a:off x="252761" y="275500"/>
            <a:ext cx="8276962" cy="393430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pt-BR" sz="1600" b="1" kern="100" dirty="0">
                <a:latin typeface="Calibri" panose="020F0502020204030204" pitchFamily="34" charset="0"/>
                <a:ea typeface="Calibri" panose="020F0502020204030204" pitchFamily="34" charset="0"/>
                <a:cs typeface="Times New Roman" panose="02020603050405020304" pitchFamily="18" charset="0"/>
              </a:rPr>
              <a:t>Controle das contratações</a:t>
            </a:r>
            <a:endParaRPr lang="pt-BR"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Art. 169. As contratações públicas deverão submeter-se a práticas contínuas e permanentes de gestão de riscos e de controle preventivo, inclusive mediante adoção de recursos de tecnologia da informação, e, além de estar subordinadas ao controle social, sujeitar-se-ão às seguintes linhas de defesa:</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 - primeira linha de defesa, integrada por servidores e empregados públicos, agentes de licitação e autoridades que atuam na estrutura de governança do órgão ou entidade;</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II - </a:t>
            </a:r>
            <a:r>
              <a:rPr lang="pt-BR" sz="1600" b="1" u="sng" kern="100" dirty="0">
                <a:effectLst/>
                <a:latin typeface="Calibri" panose="020F0502020204030204" pitchFamily="34" charset="0"/>
                <a:ea typeface="Calibri" panose="020F0502020204030204" pitchFamily="34" charset="0"/>
                <a:cs typeface="Times New Roman" panose="02020603050405020304" pitchFamily="18" charset="0"/>
              </a:rPr>
              <a:t>segunda linha de defesa</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integrada pelas unidades de </a:t>
            </a:r>
            <a:r>
              <a:rPr lang="pt-BR" sz="1600" b="1" u="sng" kern="100" dirty="0">
                <a:effectLst/>
                <a:latin typeface="Calibri" panose="020F0502020204030204" pitchFamily="34" charset="0"/>
                <a:ea typeface="Calibri" panose="020F0502020204030204" pitchFamily="34" charset="0"/>
                <a:cs typeface="Times New Roman" panose="02020603050405020304" pitchFamily="18" charset="0"/>
              </a:rPr>
              <a:t>assessoramento jurídico</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e de controle interno do próprio órgão ou entidade;</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III - terceira linha de defesa, integrada pelo órgão central de controle interno da Administração e pelo tribunal de contas.</a:t>
            </a:r>
          </a:p>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99661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F645AB5E-9869-A2D3-1ECC-E69FCE01C8FB}"/>
            </a:ext>
          </a:extLst>
        </p:cNvPr>
        <p:cNvGrpSpPr/>
        <p:nvPr/>
      </p:nvGrpSpPr>
      <p:grpSpPr>
        <a:xfrm>
          <a:off x="0" y="0"/>
          <a:ext cx="0" cy="0"/>
          <a:chOff x="0" y="0"/>
          <a:chExt cx="0" cy="0"/>
        </a:xfrm>
      </p:grpSpPr>
      <p:pic>
        <p:nvPicPr>
          <p:cNvPr id="150" name="Google Shape;150;p15">
            <a:extLst>
              <a:ext uri="{FF2B5EF4-FFF2-40B4-BE49-F238E27FC236}">
                <a16:creationId xmlns:a16="http://schemas.microsoft.com/office/drawing/2014/main" id="{4EBC4D2C-AF4F-8404-035A-4A4BBBC348B9}"/>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51" name="Google Shape;151;p15">
            <a:extLst>
              <a:ext uri="{FF2B5EF4-FFF2-40B4-BE49-F238E27FC236}">
                <a16:creationId xmlns:a16="http://schemas.microsoft.com/office/drawing/2014/main" id="{F64B9114-EA26-CA68-F2C2-2BE2644A861D}"/>
              </a:ext>
            </a:extLst>
          </p:cNvPr>
          <p:cNvSpPr/>
          <p:nvPr/>
        </p:nvSpPr>
        <p:spPr>
          <a:xfrm>
            <a:off x="554804" y="739739"/>
            <a:ext cx="675012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3" name="Google Shape;170;p18">
            <a:extLst>
              <a:ext uri="{FF2B5EF4-FFF2-40B4-BE49-F238E27FC236}">
                <a16:creationId xmlns:a16="http://schemas.microsoft.com/office/drawing/2014/main" id="{A8C3E872-A5ED-26E6-694F-303E9042A3C5}"/>
              </a:ext>
            </a:extLst>
          </p:cNvPr>
          <p:cNvSpPr/>
          <p:nvPr/>
        </p:nvSpPr>
        <p:spPr>
          <a:xfrm>
            <a:off x="371707" y="445196"/>
            <a:ext cx="8363415" cy="2922683"/>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Parecer jurídico é vinculante?</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r>
              <a:rPr lang="pt-BR" sz="1600" dirty="0"/>
              <a:t>O parecer jurídico é vinculante na medida exata de sua adequação e satisfatoriedade em face do direito. Portanto, </a:t>
            </a:r>
            <a:r>
              <a:rPr lang="pt-BR" sz="1600" b="1" u="sng" dirty="0"/>
              <a:t>o parecer será vinculante quando expuser a única solução compatível com o direito</a:t>
            </a:r>
            <a:r>
              <a:rPr lang="pt-BR" sz="1600" dirty="0"/>
              <a:t>. </a:t>
            </a:r>
          </a:p>
          <a:p>
            <a:pPr marL="0" marR="0" lvl="0" indent="0" algn="just" rtl="0">
              <a:lnSpc>
                <a:spcPct val="100000"/>
              </a:lnSpc>
              <a:spcBef>
                <a:spcPts val="0"/>
              </a:spcBef>
              <a:spcAft>
                <a:spcPts val="0"/>
              </a:spcAft>
              <a:buNone/>
            </a:pPr>
            <a:endParaRPr lang="pt-BR" sz="1600" dirty="0"/>
          </a:p>
          <a:p>
            <a:pPr marL="0" marR="0" lvl="0" indent="0" algn="just" rtl="0">
              <a:lnSpc>
                <a:spcPct val="100000"/>
              </a:lnSpc>
              <a:spcBef>
                <a:spcPts val="0"/>
              </a:spcBef>
              <a:spcAft>
                <a:spcPts val="0"/>
              </a:spcAft>
              <a:buNone/>
            </a:pPr>
            <a:r>
              <a:rPr lang="pt-BR" sz="1600" dirty="0"/>
              <a:t>Logo, vinculante é o direito, não o parecer jurídico. </a:t>
            </a:r>
          </a:p>
          <a:p>
            <a:pPr marL="0" marR="0" lvl="0" indent="0" algn="just" rtl="0">
              <a:lnSpc>
                <a:spcPct val="100000"/>
              </a:lnSpc>
              <a:spcBef>
                <a:spcPts val="0"/>
              </a:spcBef>
              <a:spcAft>
                <a:spcPts val="0"/>
              </a:spcAft>
              <a:buNone/>
            </a:pPr>
            <a:endParaRPr lang="pt-BR" sz="1600" dirty="0"/>
          </a:p>
          <a:p>
            <a:pPr marL="0" marR="0" lvl="0" indent="0" algn="just" rtl="0">
              <a:lnSpc>
                <a:spcPct val="100000"/>
              </a:lnSpc>
              <a:spcBef>
                <a:spcPts val="0"/>
              </a:spcBef>
              <a:spcAft>
                <a:spcPts val="0"/>
              </a:spcAft>
              <a:buNone/>
            </a:pPr>
            <a:r>
              <a:rPr lang="pt-BR" sz="1600" dirty="0"/>
              <a:t>É evidente, no entanto, que nem sempre a lei contempla uma solução única. </a:t>
            </a:r>
            <a:r>
              <a:rPr lang="pt-BR" sz="1600" b="1" dirty="0"/>
              <a:t>Não é cabível admitir uma espécie de “divinização” do parecer jurídico</a:t>
            </a:r>
            <a:r>
              <a:rPr lang="pt-BR" sz="1600" dirty="0"/>
              <a:t>, tal como se a manifestação do assessor jurídico fosse insuscetível de erro ou de questionamento. </a:t>
            </a:r>
            <a:endParaRPr sz="1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39659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6EA217EF-6890-808D-42E9-F7828C17B1F8}"/>
            </a:ext>
          </a:extLst>
        </p:cNvPr>
        <p:cNvGrpSpPr/>
        <p:nvPr/>
      </p:nvGrpSpPr>
      <p:grpSpPr>
        <a:xfrm>
          <a:off x="0" y="0"/>
          <a:ext cx="0" cy="0"/>
          <a:chOff x="0" y="0"/>
          <a:chExt cx="0" cy="0"/>
        </a:xfrm>
      </p:grpSpPr>
      <p:pic>
        <p:nvPicPr>
          <p:cNvPr id="150" name="Google Shape;150;p15">
            <a:extLst>
              <a:ext uri="{FF2B5EF4-FFF2-40B4-BE49-F238E27FC236}">
                <a16:creationId xmlns:a16="http://schemas.microsoft.com/office/drawing/2014/main" id="{39BCDB07-9E43-F4F3-7885-BF9119C190AB}"/>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51" name="Google Shape;151;p15">
            <a:extLst>
              <a:ext uri="{FF2B5EF4-FFF2-40B4-BE49-F238E27FC236}">
                <a16:creationId xmlns:a16="http://schemas.microsoft.com/office/drawing/2014/main" id="{635F5031-4067-2B51-C410-22F59D4853C0}"/>
              </a:ext>
            </a:extLst>
          </p:cNvPr>
          <p:cNvSpPr/>
          <p:nvPr/>
        </p:nvSpPr>
        <p:spPr>
          <a:xfrm>
            <a:off x="554804" y="739739"/>
            <a:ext cx="675012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3" name="Google Shape;170;p18">
            <a:extLst>
              <a:ext uri="{FF2B5EF4-FFF2-40B4-BE49-F238E27FC236}">
                <a16:creationId xmlns:a16="http://schemas.microsoft.com/office/drawing/2014/main" id="{B1905B77-4D2C-9297-90A3-FA0F770A4F0A}"/>
              </a:ext>
            </a:extLst>
          </p:cNvPr>
          <p:cNvSpPr/>
          <p:nvPr/>
        </p:nvSpPr>
        <p:spPr>
          <a:xfrm>
            <a:off x="371707" y="445196"/>
            <a:ext cx="8363415" cy="3168904"/>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Parecer jurídico é vinculante?</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r>
              <a:rPr lang="pt-BR" sz="1600" b="1" dirty="0"/>
              <a:t>Nada impede que, diante da discordância quanto à fundamentação ou às conclusões atingidas no parecer jurídico</a:t>
            </a:r>
            <a:r>
              <a:rPr lang="pt-BR" sz="1600" dirty="0"/>
              <a:t>, o gestor contraponha os seus argumentos e estabeleça uma espécie de diálogo com o assessor jurídico. </a:t>
            </a:r>
          </a:p>
          <a:p>
            <a:pPr marL="0" marR="0" lvl="0" indent="0" algn="just" rtl="0">
              <a:lnSpc>
                <a:spcPct val="100000"/>
              </a:lnSpc>
              <a:spcBef>
                <a:spcPts val="0"/>
              </a:spcBef>
              <a:spcAft>
                <a:spcPts val="0"/>
              </a:spcAft>
              <a:buNone/>
            </a:pPr>
            <a:endParaRPr lang="pt-BR" sz="1600" dirty="0"/>
          </a:p>
          <a:p>
            <a:pPr marL="0" marR="0" lvl="0" indent="0" algn="just" rtl="0">
              <a:lnSpc>
                <a:spcPct val="100000"/>
              </a:lnSpc>
              <a:spcBef>
                <a:spcPts val="0"/>
              </a:spcBef>
              <a:spcAft>
                <a:spcPts val="0"/>
              </a:spcAft>
              <a:buNone/>
            </a:pPr>
            <a:r>
              <a:rPr lang="pt-BR" sz="1600" b="1" u="sng" dirty="0"/>
              <a:t>Por outro lado, não cabe ao assessor jurídico substituir-se ao gestor no tocante às competências discricionárias</a:t>
            </a:r>
            <a:r>
              <a:rPr lang="pt-BR" sz="1600" dirty="0"/>
              <a:t>. </a:t>
            </a:r>
          </a:p>
          <a:p>
            <a:pPr marL="0" marR="0" lvl="0" indent="0" algn="just" rtl="0">
              <a:lnSpc>
                <a:spcPct val="100000"/>
              </a:lnSpc>
              <a:spcBef>
                <a:spcPts val="0"/>
              </a:spcBef>
              <a:spcAft>
                <a:spcPts val="0"/>
              </a:spcAft>
              <a:buNone/>
            </a:pPr>
            <a:endParaRPr lang="pt-BR" sz="1600" dirty="0"/>
          </a:p>
          <a:p>
            <a:pPr marL="0" marR="0" lvl="0" indent="0" algn="just" rtl="0">
              <a:lnSpc>
                <a:spcPct val="100000"/>
              </a:lnSpc>
              <a:spcBef>
                <a:spcPts val="0"/>
              </a:spcBef>
              <a:spcAft>
                <a:spcPts val="0"/>
              </a:spcAft>
              <a:buNone/>
            </a:pPr>
            <a:r>
              <a:rPr lang="pt-BR" sz="1600" dirty="0"/>
              <a:t>Se a lei reconhecer a legitimidade de soluções diversas e determinar que a decisão caberá à autoridade administrativa, é evidente que </a:t>
            </a:r>
            <a:r>
              <a:rPr lang="pt-BR" sz="1600" b="1" u="sng" dirty="0"/>
              <a:t>o assessor jurídico deverá limitar a sua atuação à indicação dos limites e pressupostos para as escolhas.</a:t>
            </a:r>
            <a:endParaRPr sz="1600" b="1" i="0" u="sng"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48784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0E23BA82-E03C-D28D-789C-1B97313B7253}"/>
            </a:ext>
          </a:extLst>
        </p:cNvPr>
        <p:cNvGrpSpPr/>
        <p:nvPr/>
      </p:nvGrpSpPr>
      <p:grpSpPr>
        <a:xfrm>
          <a:off x="0" y="0"/>
          <a:ext cx="0" cy="0"/>
          <a:chOff x="0" y="0"/>
          <a:chExt cx="0" cy="0"/>
        </a:xfrm>
      </p:grpSpPr>
      <p:pic>
        <p:nvPicPr>
          <p:cNvPr id="150" name="Google Shape;150;p15">
            <a:extLst>
              <a:ext uri="{FF2B5EF4-FFF2-40B4-BE49-F238E27FC236}">
                <a16:creationId xmlns:a16="http://schemas.microsoft.com/office/drawing/2014/main" id="{80FEA48C-A0DC-DEFA-7A60-CB48D5E3FBBA}"/>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51" name="Google Shape;151;p15">
            <a:extLst>
              <a:ext uri="{FF2B5EF4-FFF2-40B4-BE49-F238E27FC236}">
                <a16:creationId xmlns:a16="http://schemas.microsoft.com/office/drawing/2014/main" id="{D87374E5-4DAD-5435-5351-7D2B866B3715}"/>
              </a:ext>
            </a:extLst>
          </p:cNvPr>
          <p:cNvSpPr/>
          <p:nvPr/>
        </p:nvSpPr>
        <p:spPr>
          <a:xfrm>
            <a:off x="554804" y="739739"/>
            <a:ext cx="675012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3" name="Google Shape;170;p18">
            <a:extLst>
              <a:ext uri="{FF2B5EF4-FFF2-40B4-BE49-F238E27FC236}">
                <a16:creationId xmlns:a16="http://schemas.microsoft.com/office/drawing/2014/main" id="{47F17F33-B0AA-ED9E-5C85-ED1B4E90ECBF}"/>
              </a:ext>
            </a:extLst>
          </p:cNvPr>
          <p:cNvSpPr/>
          <p:nvPr/>
        </p:nvSpPr>
        <p:spPr>
          <a:xfrm>
            <a:off x="445071" y="180707"/>
            <a:ext cx="7844002" cy="4962793"/>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600" b="1" kern="100" dirty="0">
                <a:effectLst/>
                <a:latin typeface="Calibri" panose="020F0502020204030204" pitchFamily="34" charset="0"/>
                <a:ea typeface="Calibri" panose="020F0502020204030204" pitchFamily="34" charset="0"/>
                <a:cs typeface="Times New Roman" panose="02020603050405020304" pitchFamily="18" charset="0"/>
              </a:rPr>
              <a:t>Obrigação do jurídico defender autoridade e agentes públicos</a:t>
            </a:r>
            <a:endParaRPr lang="pt-BR"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Art. 10. Se as autoridades competentes e os servidores públicos que tiverem participado dos procedimentos relacionados às licitações e aos contratos de que trata esta Lei precisarem defender-se nas esferas administrativa, controladora ou judicial em </a:t>
            </a:r>
            <a:r>
              <a:rPr lang="pt-BR" sz="1600" b="1" u="sng" kern="100" dirty="0">
                <a:effectLst/>
                <a:latin typeface="Calibri" panose="020F0502020204030204" pitchFamily="34" charset="0"/>
                <a:ea typeface="Calibri" panose="020F0502020204030204" pitchFamily="34" charset="0"/>
                <a:cs typeface="Times New Roman" panose="02020603050405020304" pitchFamily="18" charset="0"/>
              </a:rPr>
              <a:t>razão de ato praticado com estrita observância de orientação constante em parecer jurídico elaborado na forma do </a:t>
            </a:r>
            <a:r>
              <a:rPr lang="pt-BR" sz="16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1º do art. 53 desta Lei</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a advocacia pública promoverá, a critério do agente público, sua representação judicial ou extrajudicial.</a:t>
            </a: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1º Não se aplica o disposto no </a:t>
            </a:r>
            <a:r>
              <a:rPr lang="pt-BR" sz="1600" b="1" kern="100" dirty="0">
                <a:effectLst/>
                <a:latin typeface="Calibri" panose="020F0502020204030204" pitchFamily="34" charset="0"/>
                <a:ea typeface="Calibri" panose="020F0502020204030204" pitchFamily="34" charset="0"/>
                <a:cs typeface="Times New Roman" panose="02020603050405020304" pitchFamily="18" charset="0"/>
              </a:rPr>
              <a:t>caput</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deste artigo quando:</a:t>
            </a: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 - (VETADO);</a:t>
            </a: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II - provas da prática de atos ilícitos dolosos constarem nos autos do processo administrativo ou judicial.</a:t>
            </a: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2º Aplica-se o disposto no </a:t>
            </a:r>
            <a:r>
              <a:rPr lang="pt-BR" sz="1600" b="1" kern="100" dirty="0">
                <a:effectLst/>
                <a:latin typeface="Calibri" panose="020F0502020204030204" pitchFamily="34" charset="0"/>
                <a:ea typeface="Calibri" panose="020F0502020204030204" pitchFamily="34" charset="0"/>
                <a:cs typeface="Times New Roman" panose="02020603050405020304" pitchFamily="18" charset="0"/>
              </a:rPr>
              <a:t>caput</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deste artigo inclusive na hipótese de o agente público não mais ocupar o cargo, emprego ou função em que foi praticado o ato questionado.</a:t>
            </a: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48237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7678EF9A-C99A-0ABC-35F8-6274B8AF3588}"/>
            </a:ext>
          </a:extLst>
        </p:cNvPr>
        <p:cNvGrpSpPr/>
        <p:nvPr/>
      </p:nvGrpSpPr>
      <p:grpSpPr>
        <a:xfrm>
          <a:off x="0" y="0"/>
          <a:ext cx="0" cy="0"/>
          <a:chOff x="0" y="0"/>
          <a:chExt cx="0" cy="0"/>
        </a:xfrm>
      </p:grpSpPr>
      <p:pic>
        <p:nvPicPr>
          <p:cNvPr id="150" name="Google Shape;150;p15">
            <a:extLst>
              <a:ext uri="{FF2B5EF4-FFF2-40B4-BE49-F238E27FC236}">
                <a16:creationId xmlns:a16="http://schemas.microsoft.com/office/drawing/2014/main" id="{CC32EF74-CC0C-0641-D2A5-2695E0318EE4}"/>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51" name="Google Shape;151;p15">
            <a:extLst>
              <a:ext uri="{FF2B5EF4-FFF2-40B4-BE49-F238E27FC236}">
                <a16:creationId xmlns:a16="http://schemas.microsoft.com/office/drawing/2014/main" id="{E5C3B2BB-C8AD-D8DF-898A-6AE9B4C0F4B2}"/>
              </a:ext>
            </a:extLst>
          </p:cNvPr>
          <p:cNvSpPr/>
          <p:nvPr/>
        </p:nvSpPr>
        <p:spPr>
          <a:xfrm>
            <a:off x="554804" y="739739"/>
            <a:ext cx="675012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3" name="Google Shape;170;p18">
            <a:extLst>
              <a:ext uri="{FF2B5EF4-FFF2-40B4-BE49-F238E27FC236}">
                <a16:creationId xmlns:a16="http://schemas.microsoft.com/office/drawing/2014/main" id="{27662178-FBED-70A1-FE91-92419EA06B1F}"/>
              </a:ext>
            </a:extLst>
          </p:cNvPr>
          <p:cNvSpPr/>
          <p:nvPr/>
        </p:nvSpPr>
        <p:spPr>
          <a:xfrm>
            <a:off x="371707" y="445196"/>
            <a:ext cx="8363415" cy="2711728"/>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Processo de contratação direta</a:t>
            </a:r>
          </a:p>
          <a:p>
            <a:pPr algn="just">
              <a:lnSpc>
                <a:spcPct val="107000"/>
              </a:lnSpc>
              <a:spcAft>
                <a:spcPts val="800"/>
              </a:spcAft>
            </a:pP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Art. 72. O processo de contratação direta, que compreende os casos de inexigibilidade e de dispensa de licitação, deverá ser instruído com os seguintes documentos:</a:t>
            </a: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III - parecer jurídico e pareceres técnicos, se for o caso, que demonstrem o atendimento dos requisitos exigidos;</a:t>
            </a:r>
          </a:p>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69518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40F704E1-E43D-20E0-FD95-DEAACB4C73A3}"/>
            </a:ext>
          </a:extLst>
        </p:cNvPr>
        <p:cNvGrpSpPr/>
        <p:nvPr/>
      </p:nvGrpSpPr>
      <p:grpSpPr>
        <a:xfrm>
          <a:off x="0" y="0"/>
          <a:ext cx="0" cy="0"/>
          <a:chOff x="0" y="0"/>
          <a:chExt cx="0" cy="0"/>
        </a:xfrm>
      </p:grpSpPr>
      <p:pic>
        <p:nvPicPr>
          <p:cNvPr id="150" name="Google Shape;150;p15">
            <a:extLst>
              <a:ext uri="{FF2B5EF4-FFF2-40B4-BE49-F238E27FC236}">
                <a16:creationId xmlns:a16="http://schemas.microsoft.com/office/drawing/2014/main" id="{FC94BD7D-6AA3-B58D-7EC6-C410065E729E}"/>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51" name="Google Shape;151;p15">
            <a:extLst>
              <a:ext uri="{FF2B5EF4-FFF2-40B4-BE49-F238E27FC236}">
                <a16:creationId xmlns:a16="http://schemas.microsoft.com/office/drawing/2014/main" id="{C2BBD72A-8B01-1300-82A9-EA7BED941A36}"/>
              </a:ext>
            </a:extLst>
          </p:cNvPr>
          <p:cNvSpPr/>
          <p:nvPr/>
        </p:nvSpPr>
        <p:spPr>
          <a:xfrm>
            <a:off x="554804" y="739739"/>
            <a:ext cx="675012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3" name="Google Shape;170;p18">
            <a:extLst>
              <a:ext uri="{FF2B5EF4-FFF2-40B4-BE49-F238E27FC236}">
                <a16:creationId xmlns:a16="http://schemas.microsoft.com/office/drawing/2014/main" id="{155FAD88-2C81-7D22-D97D-B7B6F53D99DB}"/>
              </a:ext>
            </a:extLst>
          </p:cNvPr>
          <p:cNvSpPr/>
          <p:nvPr/>
        </p:nvSpPr>
        <p:spPr>
          <a:xfrm>
            <a:off x="445071" y="445196"/>
            <a:ext cx="7844002" cy="3600817"/>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Obrigação de apoio na construção de modelos e minutas</a:t>
            </a:r>
          </a:p>
          <a:p>
            <a:pPr algn="just">
              <a:lnSpc>
                <a:spcPct val="107000"/>
              </a:lnSpc>
              <a:spcAft>
                <a:spcPts val="800"/>
              </a:spcAft>
            </a:pP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Art. 19. Os órgãos da Administração com competências regulamentares relativas às atividades de administração de materiais, de obras e serviços e de licitações e contratos deverão:</a:t>
            </a: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IV - instituir, com auxílio dos órgãos de assessoramento jurídico e de controle interno, modelos de minutas de editais, de termos de referência, de contratos padronizados e de outros documentos, admitida a adoção das minutas do Poder Executivo federal por todos os entes federativos;</a:t>
            </a:r>
          </a:p>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39989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8CEB2774-22DA-C25C-832A-9413CBFF3A5C}"/>
            </a:ext>
          </a:extLst>
        </p:cNvPr>
        <p:cNvGrpSpPr/>
        <p:nvPr/>
      </p:nvGrpSpPr>
      <p:grpSpPr>
        <a:xfrm>
          <a:off x="0" y="0"/>
          <a:ext cx="0" cy="0"/>
          <a:chOff x="0" y="0"/>
          <a:chExt cx="0" cy="0"/>
        </a:xfrm>
      </p:grpSpPr>
      <p:pic>
        <p:nvPicPr>
          <p:cNvPr id="150" name="Google Shape;150;p15">
            <a:extLst>
              <a:ext uri="{FF2B5EF4-FFF2-40B4-BE49-F238E27FC236}">
                <a16:creationId xmlns:a16="http://schemas.microsoft.com/office/drawing/2014/main" id="{E12CDD20-11A3-3094-E4CF-33EC737AF40C}"/>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51" name="Google Shape;151;p15">
            <a:extLst>
              <a:ext uri="{FF2B5EF4-FFF2-40B4-BE49-F238E27FC236}">
                <a16:creationId xmlns:a16="http://schemas.microsoft.com/office/drawing/2014/main" id="{CB987FD2-8B5D-A56C-88E7-56EE88D0D6DD}"/>
              </a:ext>
            </a:extLst>
          </p:cNvPr>
          <p:cNvSpPr/>
          <p:nvPr/>
        </p:nvSpPr>
        <p:spPr>
          <a:xfrm>
            <a:off x="554804" y="739739"/>
            <a:ext cx="675012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3" name="Google Shape;170;p18">
            <a:extLst>
              <a:ext uri="{FF2B5EF4-FFF2-40B4-BE49-F238E27FC236}">
                <a16:creationId xmlns:a16="http://schemas.microsoft.com/office/drawing/2014/main" id="{177FDC9C-8151-5662-9A7D-5B41C172CF53}"/>
              </a:ext>
            </a:extLst>
          </p:cNvPr>
          <p:cNvSpPr/>
          <p:nvPr/>
        </p:nvSpPr>
        <p:spPr>
          <a:xfrm>
            <a:off x="445071" y="445196"/>
            <a:ext cx="7844002" cy="389718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Auxilio ao fiscal do contrato</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Art. 117. A execução do contrato deverá ser acompanhada e fiscalizada por         1 (um) ou mais fiscais do contrato, representantes da Administração especialmente designados conforme requisitos estabelecidos no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art. 7º desta Lei</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ou pelos respectivos substitutos, permitida a contratação de terceiros para assisti-los e subsidiá-los com informações pertinentes a essa atribuição.</a:t>
            </a: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3º </a:t>
            </a:r>
            <a:r>
              <a:rPr lang="pt-BR" sz="1800" b="1" u="sng" kern="100" dirty="0">
                <a:effectLst/>
                <a:latin typeface="Calibri" panose="020F0502020204030204" pitchFamily="34" charset="0"/>
                <a:ea typeface="Calibri" panose="020F0502020204030204" pitchFamily="34" charset="0"/>
                <a:cs typeface="Times New Roman" panose="02020603050405020304" pitchFamily="18" charset="0"/>
              </a:rPr>
              <a:t>O fiscal do contrato será auxiliado pelos órgãos de assessoramento jurídico e de controle interno da Administração</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que deverão dirimir dúvidas e subsidiá-lo com informações relevantes para prevenir riscos na execução contratual.</a:t>
            </a: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179442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8C86B441-ADF1-DA06-44CF-ACB5F5C57A67}"/>
            </a:ext>
          </a:extLst>
        </p:cNvPr>
        <p:cNvGrpSpPr/>
        <p:nvPr/>
      </p:nvGrpSpPr>
      <p:grpSpPr>
        <a:xfrm>
          <a:off x="0" y="0"/>
          <a:ext cx="0" cy="0"/>
          <a:chOff x="0" y="0"/>
          <a:chExt cx="0" cy="0"/>
        </a:xfrm>
      </p:grpSpPr>
      <p:pic>
        <p:nvPicPr>
          <p:cNvPr id="150" name="Google Shape;150;p15">
            <a:extLst>
              <a:ext uri="{FF2B5EF4-FFF2-40B4-BE49-F238E27FC236}">
                <a16:creationId xmlns:a16="http://schemas.microsoft.com/office/drawing/2014/main" id="{360F82B6-7A4F-7F58-B3A5-DFCD0DDA1A76}"/>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51" name="Google Shape;151;p15">
            <a:extLst>
              <a:ext uri="{FF2B5EF4-FFF2-40B4-BE49-F238E27FC236}">
                <a16:creationId xmlns:a16="http://schemas.microsoft.com/office/drawing/2014/main" id="{9A7A4876-BBB1-FB48-A452-57DB1695C75B}"/>
              </a:ext>
            </a:extLst>
          </p:cNvPr>
          <p:cNvSpPr/>
          <p:nvPr/>
        </p:nvSpPr>
        <p:spPr>
          <a:xfrm>
            <a:off x="554804" y="739739"/>
            <a:ext cx="675012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3" name="Google Shape;170;p18">
            <a:extLst>
              <a:ext uri="{FF2B5EF4-FFF2-40B4-BE49-F238E27FC236}">
                <a16:creationId xmlns:a16="http://schemas.microsoft.com/office/drawing/2014/main" id="{E9B226C3-A969-0A5E-83AE-A24EFC38219F}"/>
              </a:ext>
            </a:extLst>
          </p:cNvPr>
          <p:cNvSpPr/>
          <p:nvPr/>
        </p:nvSpPr>
        <p:spPr>
          <a:xfrm>
            <a:off x="445071" y="180707"/>
            <a:ext cx="7844002" cy="3600817"/>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Apoio a agente de contratação e equipe de apoio </a:t>
            </a:r>
          </a:p>
          <a:p>
            <a:pPr algn="just">
              <a:lnSpc>
                <a:spcPct val="107000"/>
              </a:lnSpc>
              <a:spcAft>
                <a:spcPts val="800"/>
              </a:spcAft>
            </a:pP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3º As regras relativas à atuação do agente de contratação e da equipe de apoio, ao funcionamento da comissão de contratação e à atuação de fiscais e gestores de contratos de que trata esta Lei serão estabelecidas em regulamento, e deverá ser prevista a possibilidade de </a:t>
            </a:r>
            <a:r>
              <a:rPr lang="pt-BR" sz="1800" b="1" u="sng" kern="100" dirty="0">
                <a:effectLst/>
                <a:latin typeface="Calibri" panose="020F0502020204030204" pitchFamily="34" charset="0"/>
                <a:ea typeface="Calibri" panose="020F0502020204030204" pitchFamily="34" charset="0"/>
                <a:cs typeface="Times New Roman" panose="02020603050405020304" pitchFamily="18" charset="0"/>
              </a:rPr>
              <a:t>eles contarem com o apoio dos órgãos de assessoramento jurídico e de controle interno para o desempenho das funções essenciais à execução do disposto nesta Lei.</a:t>
            </a: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92823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g1f2ca59f451_0_3"/>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88" name="Google Shape;88;g1f2ca59f451_0_3"/>
          <p:cNvSpPr/>
          <p:nvPr/>
        </p:nvSpPr>
        <p:spPr>
          <a:xfrm>
            <a:off x="1555700" y="1494450"/>
            <a:ext cx="5921100" cy="1077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pt-BR" sz="2500" b="1" i="0" u="none" strike="noStrike" cap="none" dirty="0">
                <a:solidFill>
                  <a:schemeClr val="dk1"/>
                </a:solidFill>
                <a:highlight>
                  <a:srgbClr val="FFFF00"/>
                </a:highlight>
                <a:latin typeface="Arial"/>
                <a:ea typeface="Arial"/>
                <a:cs typeface="Arial"/>
                <a:sym typeface="Arial"/>
              </a:rPr>
              <a:t>Olhar para o futuro da Administração Pública é o segredo</a:t>
            </a:r>
            <a:br>
              <a:rPr lang="pt-BR" sz="1600" b="0" i="0" u="none" strike="noStrike" cap="none" dirty="0">
                <a:solidFill>
                  <a:schemeClr val="dk1"/>
                </a:solidFill>
                <a:latin typeface="Arial"/>
                <a:ea typeface="Arial"/>
                <a:cs typeface="Arial"/>
                <a:sym typeface="Arial"/>
              </a:rPr>
            </a:br>
            <a:endParaRPr sz="16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br>
              <a:rPr lang="pt-BR" sz="1600" b="1" i="0" u="none" strike="noStrike" cap="none" dirty="0">
                <a:solidFill>
                  <a:srgbClr val="000000"/>
                </a:solidFill>
                <a:latin typeface="Arial"/>
                <a:ea typeface="Arial"/>
                <a:cs typeface="Arial"/>
                <a:sym typeface="Arial"/>
              </a:rPr>
            </a:br>
            <a:endParaRPr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BFCC8738-1D02-9DE0-8438-23D5C029AA84}"/>
            </a:ext>
          </a:extLst>
        </p:cNvPr>
        <p:cNvGrpSpPr/>
        <p:nvPr/>
      </p:nvGrpSpPr>
      <p:grpSpPr>
        <a:xfrm>
          <a:off x="0" y="0"/>
          <a:ext cx="0" cy="0"/>
          <a:chOff x="0" y="0"/>
          <a:chExt cx="0" cy="0"/>
        </a:xfrm>
      </p:grpSpPr>
      <p:pic>
        <p:nvPicPr>
          <p:cNvPr id="150" name="Google Shape;150;p15">
            <a:extLst>
              <a:ext uri="{FF2B5EF4-FFF2-40B4-BE49-F238E27FC236}">
                <a16:creationId xmlns:a16="http://schemas.microsoft.com/office/drawing/2014/main" id="{BF26AF09-3786-A42F-2CA2-5C259F10DE38}"/>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51" name="Google Shape;151;p15">
            <a:extLst>
              <a:ext uri="{FF2B5EF4-FFF2-40B4-BE49-F238E27FC236}">
                <a16:creationId xmlns:a16="http://schemas.microsoft.com/office/drawing/2014/main" id="{3DDC7231-9A98-88E6-F0B2-DAAD64CAC5F9}"/>
              </a:ext>
            </a:extLst>
          </p:cNvPr>
          <p:cNvSpPr/>
          <p:nvPr/>
        </p:nvSpPr>
        <p:spPr>
          <a:xfrm>
            <a:off x="554804" y="739739"/>
            <a:ext cx="675012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3" name="Google Shape;170;p18">
            <a:extLst>
              <a:ext uri="{FF2B5EF4-FFF2-40B4-BE49-F238E27FC236}">
                <a16:creationId xmlns:a16="http://schemas.microsoft.com/office/drawing/2014/main" id="{A517209F-053A-B98F-56A2-1F625913631D}"/>
              </a:ext>
            </a:extLst>
          </p:cNvPr>
          <p:cNvSpPr/>
          <p:nvPr/>
        </p:nvSpPr>
        <p:spPr>
          <a:xfrm>
            <a:off x="445071" y="180707"/>
            <a:ext cx="7844002" cy="4102365"/>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Atuação em análise de recursos e pedidos de reconsideração </a:t>
            </a:r>
          </a:p>
          <a:p>
            <a:pPr algn="just">
              <a:lnSpc>
                <a:spcPct val="107000"/>
              </a:lnSpc>
              <a:spcAft>
                <a:spcPts val="800"/>
              </a:spcAft>
            </a:pP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Art. 168. O recurso e o pedido de reconsideração terão efeito suspensivo do ato ou da decisão recorrida até que sobrevenha decisão final da autoridade competente.</a:t>
            </a: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Parágrafo único. </a:t>
            </a:r>
            <a:r>
              <a:rPr lang="pt-BR" sz="1800" b="1" u="sng" kern="100" dirty="0">
                <a:effectLst/>
                <a:latin typeface="Calibri" panose="020F0502020204030204" pitchFamily="34" charset="0"/>
                <a:ea typeface="Calibri" panose="020F0502020204030204" pitchFamily="34" charset="0"/>
                <a:cs typeface="Times New Roman" panose="02020603050405020304" pitchFamily="18" charset="0"/>
              </a:rPr>
              <a:t>Na elaboração de suas decisões, a autoridade competente será auxiliada pelo órgão de assessoramento jurídico</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que deverá dirimir dúvidas e subsidiá-la com as informações necessárias.</a:t>
            </a: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587841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C247044-119C-16E6-7FBA-474DF01A9CFD}"/>
            </a:ext>
          </a:extLst>
        </p:cNvPr>
        <p:cNvGrpSpPr/>
        <p:nvPr/>
      </p:nvGrpSpPr>
      <p:grpSpPr>
        <a:xfrm>
          <a:off x="0" y="0"/>
          <a:ext cx="0" cy="0"/>
          <a:chOff x="0" y="0"/>
          <a:chExt cx="0" cy="0"/>
        </a:xfrm>
      </p:grpSpPr>
      <p:pic>
        <p:nvPicPr>
          <p:cNvPr id="88" name="Google Shape;88;p6">
            <a:extLst>
              <a:ext uri="{FF2B5EF4-FFF2-40B4-BE49-F238E27FC236}">
                <a16:creationId xmlns:a16="http://schemas.microsoft.com/office/drawing/2014/main" id="{10D41C27-30E8-DDF0-F67D-A6D60F22533D}"/>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9" name="Google Shape;89;p6">
            <a:extLst>
              <a:ext uri="{FF2B5EF4-FFF2-40B4-BE49-F238E27FC236}">
                <a16:creationId xmlns:a16="http://schemas.microsoft.com/office/drawing/2014/main" id="{83E74D8E-D2C7-2B61-94BC-669F896E8C78}"/>
              </a:ext>
            </a:extLst>
          </p:cNvPr>
          <p:cNvSpPr txBox="1"/>
          <p:nvPr/>
        </p:nvSpPr>
        <p:spPr>
          <a:xfrm>
            <a:off x="453133" y="699171"/>
            <a:ext cx="6215296" cy="1646574"/>
          </a:xfrm>
          <a:prstGeom prst="rect">
            <a:avLst/>
          </a:prstGeom>
          <a:noFill/>
          <a:ln>
            <a:noFill/>
          </a:ln>
        </p:spPr>
        <p:txBody>
          <a:bodyPr spcFirstLastPara="1" wrap="square" lIns="91425" tIns="91425" rIns="91425" bIns="91425" anchor="t" anchorCtr="0">
            <a:spAutoFit/>
          </a:bodyPr>
          <a:lstStyle/>
          <a:p>
            <a:pPr>
              <a:buSzPts val="3900"/>
            </a:pPr>
            <a:r>
              <a:rPr lang="pt-BR" sz="2800" b="1" dirty="0">
                <a:solidFill>
                  <a:srgbClr val="FF6C00"/>
                </a:solidFill>
                <a:latin typeface="Montserrat"/>
              </a:rPr>
              <a:t>ATUAÇÃO DOS ÓRGÃOS DE CONTROLE INTERNO</a:t>
            </a:r>
          </a:p>
          <a:p>
            <a:pPr marL="0" marR="0" lvl="0" indent="0" algn="l" rtl="0">
              <a:lnSpc>
                <a:spcPct val="100000"/>
              </a:lnSpc>
              <a:spcBef>
                <a:spcPts val="0"/>
              </a:spcBef>
              <a:spcAft>
                <a:spcPts val="0"/>
              </a:spcAft>
              <a:buClr>
                <a:srgbClr val="000000"/>
              </a:buClr>
              <a:buSzPts val="3900"/>
              <a:buFont typeface="Arial"/>
              <a:buNone/>
            </a:pPr>
            <a:endParaRPr sz="3900" b="1" i="0" u="none" strike="noStrike" cap="none" dirty="0">
              <a:solidFill>
                <a:srgbClr val="FF6C00"/>
              </a:solidFill>
              <a:latin typeface="Montserrat"/>
              <a:ea typeface="Montserrat"/>
              <a:cs typeface="Montserrat"/>
              <a:sym typeface="Montserrat"/>
            </a:endParaRPr>
          </a:p>
        </p:txBody>
      </p:sp>
    </p:spTree>
    <p:extLst>
      <p:ext uri="{BB962C8B-B14F-4D97-AF65-F5344CB8AC3E}">
        <p14:creationId xmlns:p14="http://schemas.microsoft.com/office/powerpoint/2010/main" val="2373803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47B09842-E9C1-8DE6-890A-A71C89BD4C56}"/>
            </a:ext>
          </a:extLst>
        </p:cNvPr>
        <p:cNvGrpSpPr/>
        <p:nvPr/>
      </p:nvGrpSpPr>
      <p:grpSpPr>
        <a:xfrm>
          <a:off x="0" y="0"/>
          <a:ext cx="0" cy="0"/>
          <a:chOff x="0" y="0"/>
          <a:chExt cx="0" cy="0"/>
        </a:xfrm>
      </p:grpSpPr>
      <p:pic>
        <p:nvPicPr>
          <p:cNvPr id="150" name="Google Shape;150;p15">
            <a:extLst>
              <a:ext uri="{FF2B5EF4-FFF2-40B4-BE49-F238E27FC236}">
                <a16:creationId xmlns:a16="http://schemas.microsoft.com/office/drawing/2014/main" id="{E7B5100B-222C-D862-B996-9BA50D48B6BB}"/>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51" name="Google Shape;151;p15">
            <a:extLst>
              <a:ext uri="{FF2B5EF4-FFF2-40B4-BE49-F238E27FC236}">
                <a16:creationId xmlns:a16="http://schemas.microsoft.com/office/drawing/2014/main" id="{58246F17-E5C0-3C7E-720E-50D44BFA1EB7}"/>
              </a:ext>
            </a:extLst>
          </p:cNvPr>
          <p:cNvSpPr/>
          <p:nvPr/>
        </p:nvSpPr>
        <p:spPr>
          <a:xfrm>
            <a:off x="554804" y="739739"/>
            <a:ext cx="675012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2" name="Google Shape;170;p18">
            <a:extLst>
              <a:ext uri="{FF2B5EF4-FFF2-40B4-BE49-F238E27FC236}">
                <a16:creationId xmlns:a16="http://schemas.microsoft.com/office/drawing/2014/main" id="{20A55286-14D0-9245-C91F-4CCA9A289DDE}"/>
              </a:ext>
            </a:extLst>
          </p:cNvPr>
          <p:cNvSpPr/>
          <p:nvPr/>
        </p:nvSpPr>
        <p:spPr>
          <a:xfrm>
            <a:off x="489675" y="0"/>
            <a:ext cx="7844002" cy="4737026"/>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Constituição </a:t>
            </a:r>
            <a:r>
              <a:rPr lang="pt-BR" sz="1800" b="1" kern="100" dirty="0">
                <a:latin typeface="Calibri" panose="020F0502020204030204" pitchFamily="34" charset="0"/>
                <a:ea typeface="Calibri" panose="020F0502020204030204" pitchFamily="34" charset="0"/>
                <a:cs typeface="Times New Roman" panose="02020603050405020304" pitchFamily="18" charset="0"/>
              </a:rPr>
              <a:t>F</a:t>
            </a: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ederal:</a:t>
            </a:r>
          </a:p>
          <a:p>
            <a:pPr algn="just">
              <a:lnSpc>
                <a:spcPct val="107000"/>
              </a:lnSpc>
              <a:spcAft>
                <a:spcPts val="800"/>
              </a:spcAft>
            </a:pPr>
            <a:endParaRPr lang="pt-BR"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Art. 74. Os Poderes Legislativo, Executivo e Judiciário manterão, de forma integrada, sistema </a:t>
            </a:r>
            <a:r>
              <a:rPr lang="pt-BR" sz="1600" b="1" u="sng" kern="100" dirty="0">
                <a:effectLst/>
                <a:latin typeface="Calibri" panose="020F0502020204030204" pitchFamily="34" charset="0"/>
                <a:ea typeface="Calibri" panose="020F0502020204030204" pitchFamily="34" charset="0"/>
                <a:cs typeface="Times New Roman" panose="02020603050405020304" pitchFamily="18" charset="0"/>
              </a:rPr>
              <a:t>de controle interno</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com a </a:t>
            </a:r>
            <a:r>
              <a:rPr lang="pt-BR" sz="1600" u="sng" kern="100" dirty="0">
                <a:effectLst/>
                <a:latin typeface="Calibri" panose="020F0502020204030204" pitchFamily="34" charset="0"/>
                <a:ea typeface="Calibri" panose="020F0502020204030204" pitchFamily="34" charset="0"/>
                <a:cs typeface="Times New Roman" panose="02020603050405020304" pitchFamily="18" charset="0"/>
              </a:rPr>
              <a:t>finalidade de</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 - avaliar o cumprimento das metas previstas no plano plurianual, a execução dos programas de governo e dos orçamentos da União;</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II - </a:t>
            </a:r>
            <a:r>
              <a:rPr lang="pt-BR" sz="1600" b="1" u="sng" kern="100" dirty="0">
                <a:effectLst/>
                <a:latin typeface="Calibri" panose="020F0502020204030204" pitchFamily="34" charset="0"/>
                <a:ea typeface="Calibri" panose="020F0502020204030204" pitchFamily="34" charset="0"/>
                <a:cs typeface="Times New Roman" panose="02020603050405020304" pitchFamily="18" charset="0"/>
              </a:rPr>
              <a:t>comprovar a legalidade e avaliar os resultados, quanto à eficácia e eficiência, da gestão orçamentária, financeira e patrimonial nos órgãos e entidades da administração federal, bem como da aplicação de recursos públicos por entidades de direito privado</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III - exercer o controle das operações de crédito, avais e garantias, bem como dos direitos e haveres da União;</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IV - apoiar o controle externo no exercício de sua missão institucional.</a:t>
            </a:r>
          </a:p>
          <a:p>
            <a:pPr>
              <a:lnSpc>
                <a:spcPct val="107000"/>
              </a:lnSpc>
              <a:spcAft>
                <a:spcPts val="800"/>
              </a:spcAft>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146731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B9356405-6CD2-472D-4B46-A9CDEE532C1B}"/>
            </a:ext>
          </a:extLst>
        </p:cNvPr>
        <p:cNvGrpSpPr/>
        <p:nvPr/>
      </p:nvGrpSpPr>
      <p:grpSpPr>
        <a:xfrm>
          <a:off x="0" y="0"/>
          <a:ext cx="0" cy="0"/>
          <a:chOff x="0" y="0"/>
          <a:chExt cx="0" cy="0"/>
        </a:xfrm>
      </p:grpSpPr>
      <p:pic>
        <p:nvPicPr>
          <p:cNvPr id="150" name="Google Shape;150;p15">
            <a:extLst>
              <a:ext uri="{FF2B5EF4-FFF2-40B4-BE49-F238E27FC236}">
                <a16:creationId xmlns:a16="http://schemas.microsoft.com/office/drawing/2014/main" id="{605B5D3B-A6C3-2BAA-60AF-7E42633E9919}"/>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51" name="Google Shape;151;p15">
            <a:extLst>
              <a:ext uri="{FF2B5EF4-FFF2-40B4-BE49-F238E27FC236}">
                <a16:creationId xmlns:a16="http://schemas.microsoft.com/office/drawing/2014/main" id="{80EEBCC3-B209-CE80-3539-14994F457B5D}"/>
              </a:ext>
            </a:extLst>
          </p:cNvPr>
          <p:cNvSpPr/>
          <p:nvPr/>
        </p:nvSpPr>
        <p:spPr>
          <a:xfrm>
            <a:off x="554804" y="739739"/>
            <a:ext cx="675012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2" name="Google Shape;170;p18">
            <a:extLst>
              <a:ext uri="{FF2B5EF4-FFF2-40B4-BE49-F238E27FC236}">
                <a16:creationId xmlns:a16="http://schemas.microsoft.com/office/drawing/2014/main" id="{C3F00992-313C-90C6-91A1-3BAC637A5829}"/>
              </a:ext>
            </a:extLst>
          </p:cNvPr>
          <p:cNvSpPr/>
          <p:nvPr/>
        </p:nvSpPr>
        <p:spPr>
          <a:xfrm>
            <a:off x="445071" y="180707"/>
            <a:ext cx="7844002" cy="3411856"/>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Constituição </a:t>
            </a:r>
            <a:r>
              <a:rPr lang="pt-BR" sz="1800" b="1" kern="100" dirty="0">
                <a:latin typeface="Calibri" panose="020F0502020204030204" pitchFamily="34" charset="0"/>
                <a:ea typeface="Calibri" panose="020F0502020204030204" pitchFamily="34" charset="0"/>
                <a:cs typeface="Times New Roman" panose="02020603050405020304" pitchFamily="18" charset="0"/>
              </a:rPr>
              <a:t>F</a:t>
            </a: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ederal:</a:t>
            </a:r>
          </a:p>
          <a:p>
            <a:pPr algn="just">
              <a:lnSpc>
                <a:spcPct val="107000"/>
              </a:lnSpc>
              <a:spcAft>
                <a:spcPts val="800"/>
              </a:spcAft>
            </a:pP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Art. 74. </a:t>
            </a:r>
          </a:p>
          <a:p>
            <a:pPr algn="just">
              <a:lnSpc>
                <a:spcPct val="107000"/>
              </a:lnSpc>
              <a:spcAft>
                <a:spcPts val="800"/>
              </a:spcAft>
            </a:pPr>
            <a:r>
              <a:rPr lang="pt-BR" sz="1800" kern="1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1º Os responsáveis pelo controle interno, ao tomarem conhecimento de qualquer irregularidade ou ilegalidade, dela d</a:t>
            </a:r>
            <a:r>
              <a:rPr lang="pt-BR" sz="1800" b="1" u="sng" kern="100" dirty="0">
                <a:effectLst/>
                <a:latin typeface="Calibri" panose="020F0502020204030204" pitchFamily="34" charset="0"/>
                <a:ea typeface="Calibri" panose="020F0502020204030204" pitchFamily="34" charset="0"/>
                <a:cs typeface="Times New Roman" panose="02020603050405020304" pitchFamily="18" charset="0"/>
              </a:rPr>
              <a:t>arão ciência ao Tribunal de Contas da União, sob pena de </a:t>
            </a:r>
            <a:r>
              <a:rPr lang="pt-BR" sz="1800" b="1" i="1" u="sng" kern="100" dirty="0">
                <a:effectLst/>
                <a:latin typeface="Calibri" panose="020F0502020204030204" pitchFamily="34" charset="0"/>
                <a:ea typeface="Calibri" panose="020F0502020204030204" pitchFamily="34" charset="0"/>
                <a:cs typeface="Times New Roman" panose="02020603050405020304" pitchFamily="18" charset="0"/>
              </a:rPr>
              <a:t>responsabilidade solidária</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95147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105A592C-9AC8-0718-7124-876C2BB697DB}"/>
            </a:ext>
          </a:extLst>
        </p:cNvPr>
        <p:cNvGrpSpPr/>
        <p:nvPr/>
      </p:nvGrpSpPr>
      <p:grpSpPr>
        <a:xfrm>
          <a:off x="0" y="0"/>
          <a:ext cx="0" cy="0"/>
          <a:chOff x="0" y="0"/>
          <a:chExt cx="0" cy="0"/>
        </a:xfrm>
      </p:grpSpPr>
      <p:pic>
        <p:nvPicPr>
          <p:cNvPr id="150" name="Google Shape;150;p15">
            <a:extLst>
              <a:ext uri="{FF2B5EF4-FFF2-40B4-BE49-F238E27FC236}">
                <a16:creationId xmlns:a16="http://schemas.microsoft.com/office/drawing/2014/main" id="{CE7364C8-3F33-C4F1-4B54-5A7BB4D0BDAF}"/>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51" name="Google Shape;151;p15">
            <a:extLst>
              <a:ext uri="{FF2B5EF4-FFF2-40B4-BE49-F238E27FC236}">
                <a16:creationId xmlns:a16="http://schemas.microsoft.com/office/drawing/2014/main" id="{F979287F-B1A0-1BD0-30BB-31B99B56E2CC}"/>
              </a:ext>
            </a:extLst>
          </p:cNvPr>
          <p:cNvSpPr/>
          <p:nvPr/>
        </p:nvSpPr>
        <p:spPr>
          <a:xfrm>
            <a:off x="554804" y="739739"/>
            <a:ext cx="675012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2" name="Google Shape;170;p18">
            <a:extLst>
              <a:ext uri="{FF2B5EF4-FFF2-40B4-BE49-F238E27FC236}">
                <a16:creationId xmlns:a16="http://schemas.microsoft.com/office/drawing/2014/main" id="{481D8A1E-AF5D-E2EC-F371-C362B31323D7}"/>
              </a:ext>
            </a:extLst>
          </p:cNvPr>
          <p:cNvSpPr/>
          <p:nvPr/>
        </p:nvSpPr>
        <p:spPr>
          <a:xfrm>
            <a:off x="445071" y="180707"/>
            <a:ext cx="7844002" cy="3708219"/>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Fiscalização da ordem cronológica</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1º A ordem cronológica referida no </a:t>
            </a: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caput</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deste artigo poderá ser alterada, mediante prévia justificativa da autoridade competente e posterior comunicação ao órgão de controle interno da Administração e ao tribunal de contas competente, exclusivamente nas seguintes situações:</a:t>
            </a:r>
          </a:p>
          <a:p>
            <a:pPr algn="just">
              <a:lnSpc>
                <a:spcPct val="107000"/>
              </a:lnSpc>
              <a:spcAft>
                <a:spcPts val="800"/>
              </a:spcAft>
            </a:pPr>
            <a:endParaRPr lang="pt-BR"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310515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744658AA-0929-9EA0-CCB0-1E39280CAF86}"/>
            </a:ext>
          </a:extLst>
        </p:cNvPr>
        <p:cNvGrpSpPr/>
        <p:nvPr/>
      </p:nvGrpSpPr>
      <p:grpSpPr>
        <a:xfrm>
          <a:off x="0" y="0"/>
          <a:ext cx="0" cy="0"/>
          <a:chOff x="0" y="0"/>
          <a:chExt cx="0" cy="0"/>
        </a:xfrm>
      </p:grpSpPr>
      <p:pic>
        <p:nvPicPr>
          <p:cNvPr id="150" name="Google Shape;150;p15">
            <a:extLst>
              <a:ext uri="{FF2B5EF4-FFF2-40B4-BE49-F238E27FC236}">
                <a16:creationId xmlns:a16="http://schemas.microsoft.com/office/drawing/2014/main" id="{983DECE3-DD82-2BB1-EF06-42E91182BF9F}"/>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51" name="Google Shape;151;p15">
            <a:extLst>
              <a:ext uri="{FF2B5EF4-FFF2-40B4-BE49-F238E27FC236}">
                <a16:creationId xmlns:a16="http://schemas.microsoft.com/office/drawing/2014/main" id="{49ACA6C9-64BB-A7F3-BB28-52904D0E9445}"/>
              </a:ext>
            </a:extLst>
          </p:cNvPr>
          <p:cNvSpPr/>
          <p:nvPr/>
        </p:nvSpPr>
        <p:spPr>
          <a:xfrm>
            <a:off x="554804" y="739739"/>
            <a:ext cx="675012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2" name="Google Shape;170;p18">
            <a:extLst>
              <a:ext uri="{FF2B5EF4-FFF2-40B4-BE49-F238E27FC236}">
                <a16:creationId xmlns:a16="http://schemas.microsoft.com/office/drawing/2014/main" id="{F6695233-7030-7104-7377-66EDBCBBAF2E}"/>
              </a:ext>
            </a:extLst>
          </p:cNvPr>
          <p:cNvSpPr/>
          <p:nvPr/>
        </p:nvSpPr>
        <p:spPr>
          <a:xfrm>
            <a:off x="445071" y="180707"/>
            <a:ext cx="7844002" cy="4524468"/>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pt-BR" sz="1800" b="1" i="0" dirty="0">
                <a:solidFill>
                  <a:srgbClr val="000000"/>
                </a:solidFill>
                <a:effectLst/>
                <a:latin typeface="Arial" panose="020B0604020202020204" pitchFamily="34" charset="0"/>
              </a:rPr>
              <a:t>Modificação ou pagamento irregular em contrato administrativo</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algn="just">
              <a:spcBef>
                <a:spcPts val="1125"/>
              </a:spcBef>
              <a:spcAft>
                <a:spcPts val="1125"/>
              </a:spcAft>
            </a:pPr>
            <a:r>
              <a:rPr lang="pt-BR" sz="1800" b="0" i="0" dirty="0">
                <a:solidFill>
                  <a:srgbClr val="000000"/>
                </a:solidFill>
                <a:effectLst/>
                <a:latin typeface="Arial" panose="020B0604020202020204" pitchFamily="34" charset="0"/>
                <a:hlinkClick r:id="rId4"/>
              </a:rPr>
              <a:t>Art. 337-H</a:t>
            </a:r>
            <a:r>
              <a:rPr lang="pt-BR" sz="1800" b="0" i="0" dirty="0">
                <a:solidFill>
                  <a:srgbClr val="000000"/>
                </a:solidFill>
                <a:effectLst/>
                <a:latin typeface="Arial" panose="020B0604020202020204" pitchFamily="34" charset="0"/>
              </a:rPr>
              <a:t>. Admitir, possibilitar ou dar causa a qualquer modificação ou vantagem, inclusive prorrogação contratual, em favor do contratado, durante a execução dos contratos celebrados com a Administração Pública, sem autorização em lei, no edital da licitação ou nos respectivos instrumentos contratuais, ou, ainda, pagar fatura com preterição da ordem cronológica de sua exigibilidade:</a:t>
            </a:r>
            <a:endParaRPr lang="pt-BR" sz="2400" b="0" i="0" dirty="0">
              <a:solidFill>
                <a:srgbClr val="000000"/>
              </a:solidFill>
              <a:effectLst/>
              <a:latin typeface="Times New Roman" panose="02020603050405020304" pitchFamily="18" charset="0"/>
            </a:endParaRPr>
          </a:p>
          <a:p>
            <a:pPr marL="180340" algn="just">
              <a:spcBef>
                <a:spcPts val="1125"/>
              </a:spcBef>
              <a:spcAft>
                <a:spcPts val="1125"/>
              </a:spcAft>
            </a:pPr>
            <a:r>
              <a:rPr lang="pt-BR" sz="1800" b="0" i="0" dirty="0">
                <a:solidFill>
                  <a:srgbClr val="000000"/>
                </a:solidFill>
                <a:effectLst/>
                <a:latin typeface="Arial" panose="020B0604020202020204" pitchFamily="34" charset="0"/>
              </a:rPr>
              <a:t>Pena - reclusão, de 4 (quatro) anos a 8 (oito) anos, e multa.</a:t>
            </a:r>
            <a:endParaRPr lang="pt-BR" sz="2400" b="0" i="0" dirty="0">
              <a:solidFill>
                <a:srgbClr val="000000"/>
              </a:solidFill>
              <a:effectLst/>
              <a:latin typeface="Times New Roman" panose="02020603050405020304" pitchFamily="18" charset="0"/>
            </a:endParaRPr>
          </a:p>
          <a:p>
            <a:pPr algn="just">
              <a:lnSpc>
                <a:spcPct val="107000"/>
              </a:lnSpc>
              <a:spcAft>
                <a:spcPts val="800"/>
              </a:spcAft>
            </a:pPr>
            <a:endParaRPr lang="pt-BR"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84765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FFE60D1D-351E-0A33-7ED4-D6D31CEF6766}"/>
            </a:ext>
          </a:extLst>
        </p:cNvPr>
        <p:cNvGrpSpPr/>
        <p:nvPr/>
      </p:nvGrpSpPr>
      <p:grpSpPr>
        <a:xfrm>
          <a:off x="0" y="0"/>
          <a:ext cx="0" cy="0"/>
          <a:chOff x="0" y="0"/>
          <a:chExt cx="0" cy="0"/>
        </a:xfrm>
      </p:grpSpPr>
      <p:pic>
        <p:nvPicPr>
          <p:cNvPr id="150" name="Google Shape;150;p15">
            <a:extLst>
              <a:ext uri="{FF2B5EF4-FFF2-40B4-BE49-F238E27FC236}">
                <a16:creationId xmlns:a16="http://schemas.microsoft.com/office/drawing/2014/main" id="{1D330547-A58D-B455-FBA1-E4EEC96BD66A}"/>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51" name="Google Shape;151;p15">
            <a:extLst>
              <a:ext uri="{FF2B5EF4-FFF2-40B4-BE49-F238E27FC236}">
                <a16:creationId xmlns:a16="http://schemas.microsoft.com/office/drawing/2014/main" id="{D9A222AA-474F-E96F-86A0-7556DB2F3045}"/>
              </a:ext>
            </a:extLst>
          </p:cNvPr>
          <p:cNvSpPr/>
          <p:nvPr/>
        </p:nvSpPr>
        <p:spPr>
          <a:xfrm>
            <a:off x="554804" y="739739"/>
            <a:ext cx="675012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2" name="Google Shape;170;p18">
            <a:extLst>
              <a:ext uri="{FF2B5EF4-FFF2-40B4-BE49-F238E27FC236}">
                <a16:creationId xmlns:a16="http://schemas.microsoft.com/office/drawing/2014/main" id="{93F3816C-3F0D-4D3A-4D0F-E1701F182B15}"/>
              </a:ext>
            </a:extLst>
          </p:cNvPr>
          <p:cNvSpPr/>
          <p:nvPr/>
        </p:nvSpPr>
        <p:spPr>
          <a:xfrm>
            <a:off x="445071" y="180707"/>
            <a:ext cx="7844002" cy="3309263"/>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pt-BR" sz="1800" b="1" kern="100" dirty="0">
                <a:latin typeface="Calibri" panose="020F0502020204030204" pitchFamily="34" charset="0"/>
                <a:ea typeface="Calibri" panose="020F0502020204030204" pitchFamily="34" charset="0"/>
                <a:cs typeface="Times New Roman" panose="02020603050405020304" pitchFamily="18" charset="0"/>
              </a:rPr>
              <a:t>O</a:t>
            </a: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rçamento sigiloso</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Art. 24. Desde que justificado, o orçamento estimado da contratação poderá ter caráter sigiloso, sem prejuízo da divulgação do detalhamento dos quantitativos e das demais informações necessárias para a elaboração das propostas, e, nesse caso:</a:t>
            </a: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I - o </a:t>
            </a: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sigilo não prevalecerá para os órgãos de controle interno e externo;</a:t>
            </a:r>
          </a:p>
          <a:p>
            <a:pPr>
              <a:lnSpc>
                <a:spcPct val="107000"/>
              </a:lnSpc>
              <a:spcAft>
                <a:spcPts val="800"/>
              </a:spcAft>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33055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2E5B2941-4AD5-2D1E-174B-A33278E0D98C}"/>
            </a:ext>
          </a:extLst>
        </p:cNvPr>
        <p:cNvGrpSpPr/>
        <p:nvPr/>
      </p:nvGrpSpPr>
      <p:grpSpPr>
        <a:xfrm>
          <a:off x="0" y="0"/>
          <a:ext cx="0" cy="0"/>
          <a:chOff x="0" y="0"/>
          <a:chExt cx="0" cy="0"/>
        </a:xfrm>
      </p:grpSpPr>
      <p:pic>
        <p:nvPicPr>
          <p:cNvPr id="150" name="Google Shape;150;p15">
            <a:extLst>
              <a:ext uri="{FF2B5EF4-FFF2-40B4-BE49-F238E27FC236}">
                <a16:creationId xmlns:a16="http://schemas.microsoft.com/office/drawing/2014/main" id="{827B1DE2-5CE7-ABD6-93D0-BD4D9727C369}"/>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51" name="Google Shape;151;p15">
            <a:extLst>
              <a:ext uri="{FF2B5EF4-FFF2-40B4-BE49-F238E27FC236}">
                <a16:creationId xmlns:a16="http://schemas.microsoft.com/office/drawing/2014/main" id="{17D344C8-70CD-1E5B-2DDD-85FAD1E6ADA3}"/>
              </a:ext>
            </a:extLst>
          </p:cNvPr>
          <p:cNvSpPr/>
          <p:nvPr/>
        </p:nvSpPr>
        <p:spPr>
          <a:xfrm>
            <a:off x="554804" y="739739"/>
            <a:ext cx="675012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pt-BR"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2" name="Google Shape;170;p18">
            <a:extLst>
              <a:ext uri="{FF2B5EF4-FFF2-40B4-BE49-F238E27FC236}">
                <a16:creationId xmlns:a16="http://schemas.microsoft.com/office/drawing/2014/main" id="{560ACFE3-D244-59DC-68C3-997EC9D91F78}"/>
              </a:ext>
            </a:extLst>
          </p:cNvPr>
          <p:cNvSpPr/>
          <p:nvPr/>
        </p:nvSpPr>
        <p:spPr>
          <a:xfrm>
            <a:off x="445071" y="180707"/>
            <a:ext cx="7844002" cy="3836523"/>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600" b="1" kern="100" dirty="0">
                <a:effectLst/>
                <a:latin typeface="Calibri" panose="020F0502020204030204" pitchFamily="34" charset="0"/>
                <a:ea typeface="Calibri" panose="020F0502020204030204" pitchFamily="34" charset="0"/>
                <a:cs typeface="Times New Roman" panose="02020603050405020304" pitchFamily="18" charset="0"/>
              </a:rPr>
              <a:t> </a:t>
            </a:r>
            <a:r>
              <a:rPr lang="pt-BR" sz="1600" b="1" kern="100" dirty="0">
                <a:latin typeface="Calibri" panose="020F0502020204030204" pitchFamily="34" charset="0"/>
                <a:ea typeface="Calibri" panose="020F0502020204030204" pitchFamily="34" charset="0"/>
                <a:cs typeface="Times New Roman" panose="02020603050405020304" pitchFamily="18" charset="0"/>
              </a:rPr>
              <a:t>L</a:t>
            </a:r>
            <a:r>
              <a:rPr lang="pt-BR" sz="1600" b="1" kern="100" dirty="0">
                <a:effectLst/>
                <a:latin typeface="Calibri" panose="020F0502020204030204" pitchFamily="34" charset="0"/>
                <a:ea typeface="Calibri" panose="020F0502020204030204" pitchFamily="34" charset="0"/>
                <a:cs typeface="Times New Roman" panose="02020603050405020304" pitchFamily="18" charset="0"/>
              </a:rPr>
              <a:t>inhas de defesa do processo licitatório</a:t>
            </a:r>
            <a:endParaRPr lang="pt-BR"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Art. 169. As contratações públicas deverão submeter-se a práticas contínuas e permanentes de gestão de riscos e de controle preventivo, inclusive mediante adoção de recursos de tecnologia da informação, e, além de estar subordinadas ao controle social, sujeitar-se-ão às seguintes linhas de defesa:</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 - primeira linha de defesa, integrada por servidores e empregados públicos, agentes de licitação e autoridades que atuam na estrutura de governança do órgão ou entidade;</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II - </a:t>
            </a:r>
            <a:r>
              <a:rPr lang="pt-BR" sz="1600" b="1" kern="100" dirty="0">
                <a:effectLst/>
                <a:latin typeface="Calibri" panose="020F0502020204030204" pitchFamily="34" charset="0"/>
                <a:ea typeface="Calibri" panose="020F0502020204030204" pitchFamily="34" charset="0"/>
                <a:cs typeface="Times New Roman" panose="02020603050405020304" pitchFamily="18" charset="0"/>
              </a:rPr>
              <a:t>segunda linha de defesa</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integrada pelas unidades de assessoramento jurídico e de </a:t>
            </a:r>
            <a:r>
              <a:rPr lang="pt-BR" sz="1600" b="1" u="sng" kern="100" dirty="0">
                <a:effectLst/>
                <a:latin typeface="Calibri" panose="020F0502020204030204" pitchFamily="34" charset="0"/>
                <a:ea typeface="Calibri" panose="020F0502020204030204" pitchFamily="34" charset="0"/>
                <a:cs typeface="Times New Roman" panose="02020603050405020304" pitchFamily="18" charset="0"/>
              </a:rPr>
              <a:t>controle interno </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do próprio órgão ou entidade;</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III - terceira linha de defesa, integrada pelo </a:t>
            </a:r>
            <a:r>
              <a:rPr lang="pt-BR" sz="1600" b="1" u="sng" kern="100" dirty="0">
                <a:effectLst/>
                <a:latin typeface="Calibri" panose="020F0502020204030204" pitchFamily="34" charset="0"/>
                <a:ea typeface="Calibri" panose="020F0502020204030204" pitchFamily="34" charset="0"/>
                <a:cs typeface="Times New Roman" panose="02020603050405020304" pitchFamily="18" charset="0"/>
              </a:rPr>
              <a:t>órgão central de controle interno </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da Administração e pelo tribunal de contas.</a:t>
            </a:r>
          </a:p>
          <a:p>
            <a:pPr>
              <a:lnSpc>
                <a:spcPct val="107000"/>
              </a:lnSpc>
              <a:spcAft>
                <a:spcPts val="800"/>
              </a:spcAft>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411431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6"/>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28" name="Google Shape;128;p6"/>
          <p:cNvSpPr txBox="1"/>
          <p:nvPr/>
        </p:nvSpPr>
        <p:spPr>
          <a:xfrm>
            <a:off x="168301" y="454994"/>
            <a:ext cx="7317019" cy="1261854"/>
          </a:xfrm>
          <a:prstGeom prst="rect">
            <a:avLst/>
          </a:prstGeom>
          <a:noFill/>
          <a:ln>
            <a:noFill/>
          </a:ln>
        </p:spPr>
        <p:txBody>
          <a:bodyPr spcFirstLastPara="1" wrap="square" lIns="91425" tIns="91425" rIns="91425" bIns="91425" anchor="t" anchorCtr="0">
            <a:spAutoFit/>
          </a:bodyPr>
          <a:lstStyle/>
          <a:p>
            <a:pPr algn="just">
              <a:buSzPts val="3900"/>
            </a:pPr>
            <a:r>
              <a:rPr lang="pt-BR" sz="2800" b="1" dirty="0">
                <a:solidFill>
                  <a:srgbClr val="FF6C00"/>
                </a:solidFill>
              </a:rPr>
              <a:t>AGENTE DE CONTRATAÇÃO E EQUIPE DE APOIO</a:t>
            </a:r>
          </a:p>
          <a:p>
            <a:pPr marL="0" marR="0" lvl="0" indent="0" algn="just" rtl="0">
              <a:lnSpc>
                <a:spcPct val="100000"/>
              </a:lnSpc>
              <a:spcBef>
                <a:spcPts val="0"/>
              </a:spcBef>
              <a:spcAft>
                <a:spcPts val="0"/>
              </a:spcAft>
              <a:buClr>
                <a:srgbClr val="000000"/>
              </a:buClr>
              <a:buSzPts val="3900"/>
              <a:buFont typeface="Arial"/>
              <a:buNone/>
            </a:pPr>
            <a:endParaRPr lang="pt-B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27B2E150-BB59-7F86-D713-0ADE34E9A6A7}"/>
            </a:ext>
          </a:extLst>
        </p:cNvPr>
        <p:cNvGrpSpPr/>
        <p:nvPr/>
      </p:nvGrpSpPr>
      <p:grpSpPr>
        <a:xfrm>
          <a:off x="0" y="0"/>
          <a:ext cx="0" cy="0"/>
          <a:chOff x="0" y="0"/>
          <a:chExt cx="0" cy="0"/>
        </a:xfrm>
      </p:grpSpPr>
      <p:pic>
        <p:nvPicPr>
          <p:cNvPr id="133" name="Google Shape;133;p9">
            <a:extLst>
              <a:ext uri="{FF2B5EF4-FFF2-40B4-BE49-F238E27FC236}">
                <a16:creationId xmlns:a16="http://schemas.microsoft.com/office/drawing/2014/main" id="{0DCB26AB-4E4E-C9C4-85DA-BA63F54317D2}"/>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34" name="Google Shape;134;p9">
            <a:extLst>
              <a:ext uri="{FF2B5EF4-FFF2-40B4-BE49-F238E27FC236}">
                <a16:creationId xmlns:a16="http://schemas.microsoft.com/office/drawing/2014/main" id="{E086A655-5795-A4F6-1D73-9F713C0BE350}"/>
              </a:ext>
            </a:extLst>
          </p:cNvPr>
          <p:cNvSpPr/>
          <p:nvPr/>
        </p:nvSpPr>
        <p:spPr>
          <a:xfrm>
            <a:off x="1116076" y="528625"/>
            <a:ext cx="66552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br>
              <a:rPr lang="pt-BR" sz="1400" b="0" i="0" u="none" strike="noStrike" cap="none" dirty="0">
                <a:solidFill>
                  <a:srgbClr val="000000"/>
                </a:solidFill>
                <a:latin typeface="Arial"/>
                <a:ea typeface="Arial"/>
                <a:cs typeface="Arial"/>
                <a:sym typeface="Arial"/>
              </a:rPr>
            </a:br>
            <a:endParaRPr lang="pt-BR" sz="1400" b="0" i="0" u="none" strike="noStrike" cap="none" dirty="0">
              <a:solidFill>
                <a:srgbClr val="000000"/>
              </a:solidFill>
              <a:latin typeface="Arial"/>
              <a:ea typeface="Arial"/>
              <a:cs typeface="Arial"/>
              <a:sym typeface="Arial"/>
            </a:endParaRPr>
          </a:p>
        </p:txBody>
      </p:sp>
      <p:sp>
        <p:nvSpPr>
          <p:cNvPr id="135" name="Google Shape;135;p9">
            <a:extLst>
              <a:ext uri="{FF2B5EF4-FFF2-40B4-BE49-F238E27FC236}">
                <a16:creationId xmlns:a16="http://schemas.microsoft.com/office/drawing/2014/main" id="{F897F49E-B5CC-78E0-9D9B-4104D3FC6331}"/>
              </a:ext>
            </a:extLst>
          </p:cNvPr>
          <p:cNvSpPr txBox="1"/>
          <p:nvPr/>
        </p:nvSpPr>
        <p:spPr>
          <a:xfrm>
            <a:off x="349405" y="716873"/>
            <a:ext cx="7731512" cy="2405233"/>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Art. 8º A </a:t>
            </a:r>
            <a:r>
              <a:rPr lang="pt-BR" sz="1600" b="1" u="sng" kern="100" dirty="0">
                <a:effectLst/>
                <a:latin typeface="Calibri" panose="020F0502020204030204" pitchFamily="34" charset="0"/>
                <a:ea typeface="Calibri" panose="020F0502020204030204" pitchFamily="34" charset="0"/>
                <a:cs typeface="Times New Roman" panose="02020603050405020304" pitchFamily="18" charset="0"/>
              </a:rPr>
              <a:t>licitação será conduzida por agente de contratação</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pessoa designada pela autoridade competente, </a:t>
            </a:r>
            <a:r>
              <a:rPr lang="pt-BR" sz="1600" b="1" u="sng" kern="100" dirty="0">
                <a:effectLst/>
                <a:latin typeface="Calibri" panose="020F0502020204030204" pitchFamily="34" charset="0"/>
                <a:ea typeface="Calibri" panose="020F0502020204030204" pitchFamily="34" charset="0"/>
                <a:cs typeface="Times New Roman" panose="02020603050405020304" pitchFamily="18" charset="0"/>
              </a:rPr>
              <a:t>entre servidores efetivos ou empregados públicos dos quadros permanentes da Administração Pública</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para tomar decisões, acompanhar o trâmite da licitação, dar impulso ao procedimento licitatório e executar quaisquer outras atividades necessárias ao bom andamento do certame até a homologação.</a:t>
            </a: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1º O agente de contratação será auxiliado por equipe de apoio e </a:t>
            </a:r>
            <a:r>
              <a:rPr lang="pt-BR" sz="1600" u="sng" kern="100" dirty="0">
                <a:effectLst/>
                <a:latin typeface="Calibri" panose="020F0502020204030204" pitchFamily="34" charset="0"/>
                <a:ea typeface="Calibri" panose="020F0502020204030204" pitchFamily="34" charset="0"/>
                <a:cs typeface="Times New Roman" panose="02020603050405020304" pitchFamily="18" charset="0"/>
              </a:rPr>
              <a:t>responderá individualmente pelos atos que praticar</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salvo quando induzido a erro pela atuação da equipe.</a:t>
            </a:r>
          </a:p>
        </p:txBody>
      </p:sp>
    </p:spTree>
    <p:extLst>
      <p:ext uri="{BB962C8B-B14F-4D97-AF65-F5344CB8AC3E}">
        <p14:creationId xmlns:p14="http://schemas.microsoft.com/office/powerpoint/2010/main" val="308310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g1f2ca59f451_0_10"/>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94" name="Google Shape;94;g1f2ca59f451_0_10"/>
          <p:cNvSpPr txBox="1"/>
          <p:nvPr/>
        </p:nvSpPr>
        <p:spPr>
          <a:xfrm>
            <a:off x="6539225" y="3137450"/>
            <a:ext cx="1871400" cy="144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chemeClr val="dk2"/>
                </a:solidFill>
                <a:latin typeface="Arial"/>
                <a:ea typeface="Arial"/>
                <a:cs typeface="Arial"/>
                <a:sym typeface="Arial"/>
              </a:rPr>
              <a:t>https://diregional.com.br/alto-uruguai/colunistas/eixo-sociotecnologico</a:t>
            </a:r>
            <a:endParaRPr sz="1400" b="0" i="0" u="none" strike="noStrike" cap="none">
              <a:solidFill>
                <a:schemeClr val="dk2"/>
              </a:solidFill>
              <a:latin typeface="Arial"/>
              <a:ea typeface="Arial"/>
              <a:cs typeface="Arial"/>
              <a:sym typeface="Arial"/>
            </a:endParaRPr>
          </a:p>
        </p:txBody>
      </p:sp>
      <p:graphicFrame>
        <p:nvGraphicFramePr>
          <p:cNvPr id="3" name="Objeto 2">
            <a:extLst>
              <a:ext uri="{FF2B5EF4-FFF2-40B4-BE49-F238E27FC236}">
                <a16:creationId xmlns:a16="http://schemas.microsoft.com/office/drawing/2014/main" id="{BFFFF8F4-5CFB-C16C-8D09-73FDF5C3F997}"/>
              </a:ext>
            </a:extLst>
          </p:cNvPr>
          <p:cNvGraphicFramePr>
            <a:graphicFrameLocks noChangeAspect="1"/>
          </p:cNvGraphicFramePr>
          <p:nvPr>
            <p:extLst>
              <p:ext uri="{D42A27DB-BD31-4B8C-83A1-F6EECF244321}">
                <p14:modId xmlns:p14="http://schemas.microsoft.com/office/powerpoint/2010/main" val="3231760397"/>
              </p:ext>
            </p:extLst>
          </p:nvPr>
        </p:nvGraphicFramePr>
        <p:xfrm>
          <a:off x="1620644" y="0"/>
          <a:ext cx="4668644" cy="5143500"/>
        </p:xfrm>
        <a:graphic>
          <a:graphicData uri="http://schemas.openxmlformats.org/presentationml/2006/ole">
            <mc:AlternateContent xmlns:mc="http://schemas.openxmlformats.org/markup-compatibility/2006">
              <mc:Choice xmlns:v="urn:schemas-microsoft-com:vml" Requires="v">
                <p:oleObj name="PDF" r:id="rId4" imgW="0" imgH="360" progId="FoxitReader.Document">
                  <p:embed/>
                </p:oleObj>
              </mc:Choice>
              <mc:Fallback>
                <p:oleObj name="PDF" r:id="rId4" imgW="0" imgH="360" progId="FoxitReader.Document">
                  <p:embed/>
                  <p:pic>
                    <p:nvPicPr>
                      <p:cNvPr id="0" name=""/>
                      <p:cNvPicPr/>
                      <p:nvPr/>
                    </p:nvPicPr>
                    <p:blipFill>
                      <a:blip r:embed="rId5"/>
                      <a:stretch>
                        <a:fillRect/>
                      </a:stretch>
                    </p:blipFill>
                    <p:spPr>
                      <a:xfrm>
                        <a:off x="1620644" y="0"/>
                        <a:ext cx="4668644" cy="5143500"/>
                      </a:xfrm>
                      <a:prstGeom prst="rect">
                        <a:avLst/>
                      </a:prstGeom>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9"/>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34" name="Google Shape;134;p9"/>
          <p:cNvSpPr/>
          <p:nvPr/>
        </p:nvSpPr>
        <p:spPr>
          <a:xfrm>
            <a:off x="1116076" y="528625"/>
            <a:ext cx="66552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35" name="Google Shape;135;p9"/>
          <p:cNvSpPr txBox="1"/>
          <p:nvPr/>
        </p:nvSpPr>
        <p:spPr>
          <a:xfrm>
            <a:off x="631903" y="716873"/>
            <a:ext cx="6750638" cy="1973064"/>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LX - </a:t>
            </a:r>
            <a:r>
              <a:rPr lang="pt-BR" sz="1800" b="1" u="sng" kern="100" dirty="0">
                <a:effectLst/>
                <a:latin typeface="Calibri" panose="020F0502020204030204" pitchFamily="34" charset="0"/>
                <a:ea typeface="Calibri" panose="020F0502020204030204" pitchFamily="34" charset="0"/>
                <a:cs typeface="Times New Roman" panose="02020603050405020304" pitchFamily="18" charset="0"/>
              </a:rPr>
              <a:t>agente de contratação</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pessoa designada pela autoridade competente, </a:t>
            </a:r>
            <a:r>
              <a:rPr lang="pt-BR" sz="1800" b="1" u="sng" kern="100" dirty="0">
                <a:effectLst/>
                <a:latin typeface="Calibri" panose="020F0502020204030204" pitchFamily="34" charset="0"/>
                <a:ea typeface="Calibri" panose="020F0502020204030204" pitchFamily="34" charset="0"/>
                <a:cs typeface="Times New Roman" panose="02020603050405020304" pitchFamily="18" charset="0"/>
              </a:rPr>
              <a:t>entre servidores efetivos ou empregados públicos dos quadros permanentes da Administração Pública</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pt-BR" sz="1800" u="sng" kern="100" dirty="0">
                <a:effectLst/>
                <a:latin typeface="Calibri" panose="020F0502020204030204" pitchFamily="34" charset="0"/>
                <a:ea typeface="Calibri" panose="020F0502020204030204" pitchFamily="34" charset="0"/>
                <a:cs typeface="Times New Roman" panose="02020603050405020304" pitchFamily="18" charset="0"/>
              </a:rPr>
              <a:t>para tomar decisões, acompanhar o trâmite da licitação, dar impulso ao procedimento licitatório e executar quaisquer outras atividades necessárias ao bom andamento do certame até a homologação.</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22508A2F-A2AB-97E7-BE62-1785B027C2E9}"/>
            </a:ext>
          </a:extLst>
        </p:cNvPr>
        <p:cNvGrpSpPr/>
        <p:nvPr/>
      </p:nvGrpSpPr>
      <p:grpSpPr>
        <a:xfrm>
          <a:off x="0" y="0"/>
          <a:ext cx="0" cy="0"/>
          <a:chOff x="0" y="0"/>
          <a:chExt cx="0" cy="0"/>
        </a:xfrm>
      </p:grpSpPr>
      <p:pic>
        <p:nvPicPr>
          <p:cNvPr id="133" name="Google Shape;133;p9">
            <a:extLst>
              <a:ext uri="{FF2B5EF4-FFF2-40B4-BE49-F238E27FC236}">
                <a16:creationId xmlns:a16="http://schemas.microsoft.com/office/drawing/2014/main" id="{72C27484-1AD5-4D9F-5600-0045B4C16DC3}"/>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34" name="Google Shape;134;p9">
            <a:extLst>
              <a:ext uri="{FF2B5EF4-FFF2-40B4-BE49-F238E27FC236}">
                <a16:creationId xmlns:a16="http://schemas.microsoft.com/office/drawing/2014/main" id="{FB74A7F5-D90F-1FC8-3052-4C7B69262666}"/>
              </a:ext>
            </a:extLst>
          </p:cNvPr>
          <p:cNvSpPr/>
          <p:nvPr/>
        </p:nvSpPr>
        <p:spPr>
          <a:xfrm>
            <a:off x="1116076" y="528625"/>
            <a:ext cx="66552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35" name="Google Shape;135;p9">
            <a:extLst>
              <a:ext uri="{FF2B5EF4-FFF2-40B4-BE49-F238E27FC236}">
                <a16:creationId xmlns:a16="http://schemas.microsoft.com/office/drawing/2014/main" id="{381A5E72-41FC-F343-92F8-32227CCD0A58}"/>
              </a:ext>
            </a:extLst>
          </p:cNvPr>
          <p:cNvSpPr txBox="1"/>
          <p:nvPr/>
        </p:nvSpPr>
        <p:spPr>
          <a:xfrm>
            <a:off x="163553" y="345165"/>
            <a:ext cx="7607724" cy="3936807"/>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700" kern="100" dirty="0">
                <a:effectLst/>
                <a:latin typeface="Calibri" panose="020F0502020204030204" pitchFamily="34" charset="0"/>
                <a:ea typeface="Calibri" panose="020F0502020204030204" pitchFamily="34" charset="0"/>
                <a:cs typeface="Times New Roman" panose="02020603050405020304" pitchFamily="18" charset="0"/>
              </a:rPr>
              <a:t>§ 2º Em licitação que envolva bens ou serviços especiais, desde que observados os requisitos estabelecidos no </a:t>
            </a:r>
            <a:r>
              <a:rPr lang="pt-BR" sz="17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art. 7º desta Lei</a:t>
            </a:r>
            <a:r>
              <a:rPr lang="pt-BR" sz="1700" kern="100" dirty="0">
                <a:effectLst/>
                <a:latin typeface="Calibri" panose="020F0502020204030204" pitchFamily="34" charset="0"/>
                <a:ea typeface="Calibri" panose="020F0502020204030204" pitchFamily="34" charset="0"/>
                <a:cs typeface="Times New Roman" panose="02020603050405020304" pitchFamily="18" charset="0"/>
              </a:rPr>
              <a:t>, o </a:t>
            </a:r>
            <a:r>
              <a:rPr lang="pt-BR" sz="1700" b="1" kern="100" dirty="0">
                <a:effectLst/>
                <a:latin typeface="Calibri" panose="020F0502020204030204" pitchFamily="34" charset="0"/>
                <a:ea typeface="Calibri" panose="020F0502020204030204" pitchFamily="34" charset="0"/>
                <a:cs typeface="Times New Roman" panose="02020603050405020304" pitchFamily="18" charset="0"/>
              </a:rPr>
              <a:t>agente de contratação poderá ser substituído por comissão de contratação formada por, no mínimo, 3 (três) membros, que </a:t>
            </a:r>
            <a:r>
              <a:rPr lang="pt-BR" sz="1700" b="1" u="sng" kern="100" dirty="0">
                <a:effectLst/>
                <a:latin typeface="Calibri" panose="020F0502020204030204" pitchFamily="34" charset="0"/>
                <a:ea typeface="Calibri" panose="020F0502020204030204" pitchFamily="34" charset="0"/>
                <a:cs typeface="Times New Roman" panose="02020603050405020304" pitchFamily="18" charset="0"/>
              </a:rPr>
              <a:t>responderão solidariamente por todos os atos praticados pela comissão</a:t>
            </a:r>
            <a:r>
              <a:rPr lang="pt-BR" sz="1700" kern="100" dirty="0">
                <a:effectLst/>
                <a:latin typeface="Calibri" panose="020F0502020204030204" pitchFamily="34" charset="0"/>
                <a:ea typeface="Calibri" panose="020F0502020204030204" pitchFamily="34" charset="0"/>
                <a:cs typeface="Times New Roman" panose="02020603050405020304" pitchFamily="18" charset="0"/>
              </a:rPr>
              <a:t>, ressalvado o membro que expressar posição individual divergente fundamentada e registrada em ata lavrada na reunião em que houver sido tomada a decisão.</a:t>
            </a:r>
          </a:p>
          <a:p>
            <a:pPr algn="just">
              <a:lnSpc>
                <a:spcPct val="107000"/>
              </a:lnSpc>
              <a:spcAft>
                <a:spcPts val="800"/>
              </a:spcAft>
            </a:pPr>
            <a:r>
              <a:rPr lang="pt-BR" sz="1700" kern="100" dirty="0">
                <a:effectLst/>
                <a:latin typeface="Calibri" panose="020F0502020204030204" pitchFamily="34" charset="0"/>
                <a:ea typeface="Calibri" panose="020F0502020204030204" pitchFamily="34" charset="0"/>
                <a:cs typeface="Times New Roman" panose="02020603050405020304" pitchFamily="18" charset="0"/>
              </a:rPr>
              <a:t>§ 3º As regras relativas à atuação do agente de contratação e da equipe de apoio, ao funcionamento da comissão de contratação e à atuação de fiscais e gestores de contratos de que trata esta Lei serão estabelecidas em regulamento, e deverá ser prevista a possibilidade de eles contarem com o apoio dos órgãos de assessoramento jurídico e de controle interno para o desempenho das funções essenciais à execução do disposto nesta Lei.   </a:t>
            </a:r>
            <a:r>
              <a:rPr lang="pt-BR" sz="17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(Regulamento)</a:t>
            </a:r>
            <a:r>
              <a:rPr lang="pt-BR" sz="1700" kern="100" dirty="0">
                <a:effectLst/>
                <a:latin typeface="Calibri" panose="020F0502020204030204" pitchFamily="34" charset="0"/>
                <a:ea typeface="Calibri" panose="020F0502020204030204" pitchFamily="34" charset="0"/>
                <a:cs typeface="Times New Roman" panose="02020603050405020304" pitchFamily="18" charset="0"/>
              </a:rPr>
              <a:t>   </a:t>
            </a:r>
            <a:r>
              <a:rPr lang="pt-BR" sz="17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Vigência</a:t>
            </a:r>
            <a:endParaRPr lang="pt-BR" sz="17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9804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58B8D43A-0826-A127-DAC0-731EB89A017F}"/>
            </a:ext>
          </a:extLst>
        </p:cNvPr>
        <p:cNvGrpSpPr/>
        <p:nvPr/>
      </p:nvGrpSpPr>
      <p:grpSpPr>
        <a:xfrm>
          <a:off x="0" y="0"/>
          <a:ext cx="0" cy="0"/>
          <a:chOff x="0" y="0"/>
          <a:chExt cx="0" cy="0"/>
        </a:xfrm>
      </p:grpSpPr>
      <p:pic>
        <p:nvPicPr>
          <p:cNvPr id="133" name="Google Shape;133;p9">
            <a:extLst>
              <a:ext uri="{FF2B5EF4-FFF2-40B4-BE49-F238E27FC236}">
                <a16:creationId xmlns:a16="http://schemas.microsoft.com/office/drawing/2014/main" id="{22C37EF5-E4A7-F69D-BBD7-1EEF3C11EA9B}"/>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34" name="Google Shape;134;p9">
            <a:extLst>
              <a:ext uri="{FF2B5EF4-FFF2-40B4-BE49-F238E27FC236}">
                <a16:creationId xmlns:a16="http://schemas.microsoft.com/office/drawing/2014/main" id="{F2E7671E-0004-4B79-62BD-0A0F654583B6}"/>
              </a:ext>
            </a:extLst>
          </p:cNvPr>
          <p:cNvSpPr/>
          <p:nvPr/>
        </p:nvSpPr>
        <p:spPr>
          <a:xfrm>
            <a:off x="1116076" y="528625"/>
            <a:ext cx="66552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35" name="Google Shape;135;p9">
            <a:extLst>
              <a:ext uri="{FF2B5EF4-FFF2-40B4-BE49-F238E27FC236}">
                <a16:creationId xmlns:a16="http://schemas.microsoft.com/office/drawing/2014/main" id="{B1B9D436-B0FD-9E98-F014-E7704304D2F8}"/>
              </a:ext>
            </a:extLst>
          </p:cNvPr>
          <p:cNvSpPr txBox="1"/>
          <p:nvPr/>
        </p:nvSpPr>
        <p:spPr>
          <a:xfrm>
            <a:off x="505523" y="716873"/>
            <a:ext cx="6877018" cy="2964746"/>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4º Em licitação que envolva bens ou serviços especiais cujo objeto não seja rotineiramente contratado pela Administração, poderá ser contratado, por prazo determinado, serviço de empresa ou de profissional especializado para assessorar os agentes públicos responsáveis pela condução da licitação.</a:t>
            </a:r>
          </a:p>
          <a:p>
            <a:pPr algn="just">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2º A negociação será conduzida por agente de contratação ou comissão de contratação, na forma de regulamento, e, depois de concluída, terá seu resultado divulgado a todos os licitantes e anexado aos autos do processo licitatório</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2110155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393E5344-32C2-82D2-F07D-12E38B795E07}"/>
            </a:ext>
          </a:extLst>
        </p:cNvPr>
        <p:cNvGrpSpPr/>
        <p:nvPr/>
      </p:nvGrpSpPr>
      <p:grpSpPr>
        <a:xfrm>
          <a:off x="0" y="0"/>
          <a:ext cx="0" cy="0"/>
          <a:chOff x="0" y="0"/>
          <a:chExt cx="0" cy="0"/>
        </a:xfrm>
      </p:grpSpPr>
      <p:pic>
        <p:nvPicPr>
          <p:cNvPr id="127" name="Google Shape;127;p6">
            <a:extLst>
              <a:ext uri="{FF2B5EF4-FFF2-40B4-BE49-F238E27FC236}">
                <a16:creationId xmlns:a16="http://schemas.microsoft.com/office/drawing/2014/main" id="{4D9D1445-BC1A-E4AC-A8EE-D3B4F6F7DA1C}"/>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28" name="Google Shape;128;p6">
            <a:extLst>
              <a:ext uri="{FF2B5EF4-FFF2-40B4-BE49-F238E27FC236}">
                <a16:creationId xmlns:a16="http://schemas.microsoft.com/office/drawing/2014/main" id="{8F87F511-58E1-839A-8DB0-1B43648671AB}"/>
              </a:ext>
            </a:extLst>
          </p:cNvPr>
          <p:cNvSpPr txBox="1"/>
          <p:nvPr/>
        </p:nvSpPr>
        <p:spPr>
          <a:xfrm>
            <a:off x="168301" y="454994"/>
            <a:ext cx="6760323" cy="2123628"/>
          </a:xfrm>
          <a:prstGeom prst="rect">
            <a:avLst/>
          </a:prstGeom>
          <a:noFill/>
          <a:ln>
            <a:noFill/>
          </a:ln>
        </p:spPr>
        <p:txBody>
          <a:bodyPr spcFirstLastPara="1" wrap="square" lIns="91425" tIns="91425" rIns="91425" bIns="91425" anchor="t" anchorCtr="0">
            <a:spAutoFit/>
          </a:bodyPr>
          <a:lstStyle/>
          <a:p>
            <a:pPr algn="just">
              <a:buSzPts val="3900"/>
            </a:pPr>
            <a:r>
              <a:rPr lang="pt-BR" sz="2800" b="1" dirty="0">
                <a:solidFill>
                  <a:srgbClr val="FF6C00"/>
                </a:solidFill>
              </a:rPr>
              <a:t>VEDAÇÕES APLICADAS </a:t>
            </a:r>
          </a:p>
          <a:p>
            <a:pPr algn="just">
              <a:buSzPts val="3900"/>
            </a:pPr>
            <a:endParaRPr lang="pt-BR" sz="2800" b="1" dirty="0">
              <a:solidFill>
                <a:srgbClr val="FF6C00"/>
              </a:solidFill>
            </a:endParaRPr>
          </a:p>
          <a:p>
            <a:pPr algn="just">
              <a:buSzPts val="3900"/>
            </a:pPr>
            <a:endParaRPr lang="pt-BR" sz="2800" b="1" dirty="0">
              <a:solidFill>
                <a:srgbClr val="FF6C00"/>
              </a:solidFill>
            </a:endParaRPr>
          </a:p>
          <a:p>
            <a:pPr algn="just">
              <a:buSzPts val="3900"/>
            </a:pPr>
            <a:r>
              <a:rPr lang="pt-BR" sz="2800" b="1" dirty="0">
                <a:solidFill>
                  <a:srgbClr val="FF6C00"/>
                </a:solidFill>
              </a:rPr>
              <a:t>Agente de Contratação e Equipe</a:t>
            </a:r>
          </a:p>
          <a:p>
            <a:pPr marL="0" marR="0" lvl="0" indent="0" algn="just" rtl="0">
              <a:lnSpc>
                <a:spcPct val="100000"/>
              </a:lnSpc>
              <a:spcBef>
                <a:spcPts val="0"/>
              </a:spcBef>
              <a:spcAft>
                <a:spcPts val="0"/>
              </a:spcAft>
              <a:buClr>
                <a:srgbClr val="000000"/>
              </a:buClr>
              <a:buSzPts val="3900"/>
              <a:buFont typeface="Arial"/>
              <a:buNone/>
            </a:pPr>
            <a:endParaRPr lang="pt-BR" dirty="0"/>
          </a:p>
        </p:txBody>
      </p:sp>
    </p:spTree>
    <p:extLst>
      <p:ext uri="{BB962C8B-B14F-4D97-AF65-F5344CB8AC3E}">
        <p14:creationId xmlns:p14="http://schemas.microsoft.com/office/powerpoint/2010/main" val="1761487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42C4E60D-6417-F32A-6ACE-417F4EC59266}"/>
            </a:ext>
          </a:extLst>
        </p:cNvPr>
        <p:cNvGrpSpPr/>
        <p:nvPr/>
      </p:nvGrpSpPr>
      <p:grpSpPr>
        <a:xfrm>
          <a:off x="0" y="0"/>
          <a:ext cx="0" cy="0"/>
          <a:chOff x="0" y="0"/>
          <a:chExt cx="0" cy="0"/>
        </a:xfrm>
      </p:grpSpPr>
      <p:pic>
        <p:nvPicPr>
          <p:cNvPr id="133" name="Google Shape;133;p9">
            <a:extLst>
              <a:ext uri="{FF2B5EF4-FFF2-40B4-BE49-F238E27FC236}">
                <a16:creationId xmlns:a16="http://schemas.microsoft.com/office/drawing/2014/main" id="{F9727CCB-99D9-6C02-384C-A7ADB05112F1}"/>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34" name="Google Shape;134;p9">
            <a:extLst>
              <a:ext uri="{FF2B5EF4-FFF2-40B4-BE49-F238E27FC236}">
                <a16:creationId xmlns:a16="http://schemas.microsoft.com/office/drawing/2014/main" id="{7D9F5D67-BA2B-AFAF-0F54-1125A5388E5C}"/>
              </a:ext>
            </a:extLst>
          </p:cNvPr>
          <p:cNvSpPr/>
          <p:nvPr/>
        </p:nvSpPr>
        <p:spPr>
          <a:xfrm>
            <a:off x="1116076" y="528625"/>
            <a:ext cx="66552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35" name="Google Shape;135;p9">
            <a:extLst>
              <a:ext uri="{FF2B5EF4-FFF2-40B4-BE49-F238E27FC236}">
                <a16:creationId xmlns:a16="http://schemas.microsoft.com/office/drawing/2014/main" id="{6F33E09A-4C3D-AB4F-97B6-2F8CEEBF241B}"/>
              </a:ext>
            </a:extLst>
          </p:cNvPr>
          <p:cNvSpPr txBox="1"/>
          <p:nvPr/>
        </p:nvSpPr>
        <p:spPr>
          <a:xfrm>
            <a:off x="479497" y="255956"/>
            <a:ext cx="8184995" cy="360601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art. 9º É </a:t>
            </a:r>
            <a:r>
              <a:rPr lang="pt-BR" sz="1600" b="1" u="sng" kern="100" dirty="0">
                <a:effectLst/>
                <a:latin typeface="Calibri" panose="020F0502020204030204" pitchFamily="34" charset="0"/>
                <a:ea typeface="Calibri" panose="020F0502020204030204" pitchFamily="34" charset="0"/>
                <a:cs typeface="Times New Roman" panose="02020603050405020304" pitchFamily="18" charset="0"/>
              </a:rPr>
              <a:t>vedado ao agente público designado para atuar na área de licitações e contratos</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ressalvados os casos previstos em lei:</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 - admitir, prever, incluir ou tolerar, nos atos que praticar, situações que:</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a) comprometam, restrinjam ou frustrem o caráter competitivo do processo licitatório, inclusive nos casos de participação de sociedades cooperativas;</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b) estabeleçam preferências ou distinções em razão da naturalidade, da sede ou do domicílio dos licitantes;</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c) sejam impertinentes ou irrelevantes para o objeto específico do contrato;</a:t>
            </a:r>
          </a:p>
          <a:p>
            <a:pPr>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2º As vedações de que trata este artigo estendem-se a terceiro que auxilie a condução da contratação na qualidade de integrante de equipe de apoio, profissional especializado ou funcionário ou representante de empresa que preste assessoria técnica.</a:t>
            </a:r>
          </a:p>
        </p:txBody>
      </p:sp>
    </p:spTree>
    <p:extLst>
      <p:ext uri="{BB962C8B-B14F-4D97-AF65-F5344CB8AC3E}">
        <p14:creationId xmlns:p14="http://schemas.microsoft.com/office/powerpoint/2010/main" val="1566094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B531B747-05B7-CF8D-516F-FDD500C5B5EF}"/>
            </a:ext>
          </a:extLst>
        </p:cNvPr>
        <p:cNvGrpSpPr/>
        <p:nvPr/>
      </p:nvGrpSpPr>
      <p:grpSpPr>
        <a:xfrm>
          <a:off x="0" y="0"/>
          <a:ext cx="0" cy="0"/>
          <a:chOff x="0" y="0"/>
          <a:chExt cx="0" cy="0"/>
        </a:xfrm>
      </p:grpSpPr>
      <p:pic>
        <p:nvPicPr>
          <p:cNvPr id="133" name="Google Shape;133;p9">
            <a:extLst>
              <a:ext uri="{FF2B5EF4-FFF2-40B4-BE49-F238E27FC236}">
                <a16:creationId xmlns:a16="http://schemas.microsoft.com/office/drawing/2014/main" id="{4E04AA7E-4630-79D7-304A-0B1169D4A55F}"/>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34" name="Google Shape;134;p9">
            <a:extLst>
              <a:ext uri="{FF2B5EF4-FFF2-40B4-BE49-F238E27FC236}">
                <a16:creationId xmlns:a16="http://schemas.microsoft.com/office/drawing/2014/main" id="{6C2DD2DD-E75F-C9D4-729A-3C08F9E3561E}"/>
              </a:ext>
            </a:extLst>
          </p:cNvPr>
          <p:cNvSpPr/>
          <p:nvPr/>
        </p:nvSpPr>
        <p:spPr>
          <a:xfrm>
            <a:off x="1116076" y="528625"/>
            <a:ext cx="66552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35" name="Google Shape;135;p9">
            <a:extLst>
              <a:ext uri="{FF2B5EF4-FFF2-40B4-BE49-F238E27FC236}">
                <a16:creationId xmlns:a16="http://schemas.microsoft.com/office/drawing/2014/main" id="{66E1037B-51BD-1129-0E85-F4FACEF383D6}"/>
              </a:ext>
            </a:extLst>
          </p:cNvPr>
          <p:cNvSpPr txBox="1"/>
          <p:nvPr/>
        </p:nvSpPr>
        <p:spPr>
          <a:xfrm>
            <a:off x="479497" y="255956"/>
            <a:ext cx="8184995" cy="4063251"/>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Art. 7º Caberá à autoridade máxima do órgão ou da entidade, ou a quem as normas de organização administrativa indicarem, </a:t>
            </a:r>
            <a:r>
              <a:rPr lang="pt-BR" sz="1600" b="1" u="sng" kern="100" dirty="0">
                <a:effectLst/>
                <a:latin typeface="Calibri" panose="020F0502020204030204" pitchFamily="34" charset="0"/>
                <a:ea typeface="Calibri" panose="020F0502020204030204" pitchFamily="34" charset="0"/>
                <a:cs typeface="Times New Roman" panose="02020603050405020304" pitchFamily="18" charset="0"/>
              </a:rPr>
              <a:t>promover gestão por competências e designar agentes públicos para o desempenho das funções essenciais à execução desta Lei que preencham os seguintes requisitos:</a:t>
            </a: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 - sejam, preferencialmente, servidor efetivo ou empregado público dos quadros permanentes da Administração Pública;</a:t>
            </a: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II - tenham atribuições relacionadas a licitações e contratos ou possuam formação compatível ou qualificação atestada por certificação profissional emitida por escola de governo criada e mantida pelo poder público; e</a:t>
            </a: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III - </a:t>
            </a:r>
            <a:r>
              <a:rPr lang="pt-BR" sz="1600" b="1" kern="100" dirty="0">
                <a:effectLst/>
                <a:latin typeface="Calibri" panose="020F0502020204030204" pitchFamily="34" charset="0"/>
                <a:ea typeface="Calibri" panose="020F0502020204030204" pitchFamily="34" charset="0"/>
                <a:cs typeface="Times New Roman" panose="02020603050405020304" pitchFamily="18" charset="0"/>
              </a:rPr>
              <a:t>não sejam cônjuge ou companheiro de licitantes ou contratados habituais da Administração nem tenham com eles vínculo de parentesco, colateral ou por afinidade, até o terceiro grau</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ou de natureza técnica, comercial, econômica, financeira, trabalhista e civil.</a:t>
            </a:r>
          </a:p>
          <a:p>
            <a:pPr>
              <a:lnSpc>
                <a:spcPct val="107000"/>
              </a:lnSpc>
              <a:spcAft>
                <a:spcPts val="800"/>
              </a:spcAft>
            </a:pP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56545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B595C94E-24FF-F2FF-75ED-2543F4BDA62B}"/>
            </a:ext>
          </a:extLst>
        </p:cNvPr>
        <p:cNvGrpSpPr/>
        <p:nvPr/>
      </p:nvGrpSpPr>
      <p:grpSpPr>
        <a:xfrm>
          <a:off x="0" y="0"/>
          <a:ext cx="0" cy="0"/>
          <a:chOff x="0" y="0"/>
          <a:chExt cx="0" cy="0"/>
        </a:xfrm>
      </p:grpSpPr>
      <p:pic>
        <p:nvPicPr>
          <p:cNvPr id="133" name="Google Shape;133;p9">
            <a:extLst>
              <a:ext uri="{FF2B5EF4-FFF2-40B4-BE49-F238E27FC236}">
                <a16:creationId xmlns:a16="http://schemas.microsoft.com/office/drawing/2014/main" id="{E8067A44-88AF-CF1D-7CF8-61ABE673B432}"/>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34" name="Google Shape;134;p9">
            <a:extLst>
              <a:ext uri="{FF2B5EF4-FFF2-40B4-BE49-F238E27FC236}">
                <a16:creationId xmlns:a16="http://schemas.microsoft.com/office/drawing/2014/main" id="{E775DA75-55DA-FB25-B3C3-5375A300575C}"/>
              </a:ext>
            </a:extLst>
          </p:cNvPr>
          <p:cNvSpPr/>
          <p:nvPr/>
        </p:nvSpPr>
        <p:spPr>
          <a:xfrm>
            <a:off x="1116076" y="528625"/>
            <a:ext cx="66552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35" name="Google Shape;135;p9">
            <a:extLst>
              <a:ext uri="{FF2B5EF4-FFF2-40B4-BE49-F238E27FC236}">
                <a16:creationId xmlns:a16="http://schemas.microsoft.com/office/drawing/2014/main" id="{4C67957C-8C25-C7B8-0A36-CABA62EE1841}"/>
              </a:ext>
            </a:extLst>
          </p:cNvPr>
          <p:cNvSpPr txBox="1"/>
          <p:nvPr/>
        </p:nvSpPr>
        <p:spPr>
          <a:xfrm>
            <a:off x="479497" y="790215"/>
            <a:ext cx="7291779" cy="2540720"/>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1º A autoridade referida no </a:t>
            </a:r>
            <a:r>
              <a:rPr lang="pt-BR" sz="1600" b="1" kern="100" dirty="0">
                <a:effectLst/>
                <a:latin typeface="Calibri" panose="020F0502020204030204" pitchFamily="34" charset="0"/>
                <a:ea typeface="Calibri" panose="020F0502020204030204" pitchFamily="34" charset="0"/>
                <a:cs typeface="Times New Roman" panose="02020603050405020304" pitchFamily="18" charset="0"/>
              </a:rPr>
              <a:t>caput</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deste artigo deverá observar o </a:t>
            </a:r>
            <a:r>
              <a:rPr lang="pt-BR" sz="1600" b="1" u="sng" kern="100" dirty="0">
                <a:effectLst/>
                <a:latin typeface="Calibri" panose="020F0502020204030204" pitchFamily="34" charset="0"/>
                <a:ea typeface="Calibri" panose="020F0502020204030204" pitchFamily="34" charset="0"/>
                <a:cs typeface="Times New Roman" panose="02020603050405020304" pitchFamily="18" charset="0"/>
              </a:rPr>
              <a:t>princípio da segregação de funções</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vedada a designação do mesmo agente público para atuação simultânea em funções mais suscetíveis a riscos, de modo a reduzir a possibilidade de ocultação de erros e de ocorrência de fraudes na respectiva contratação.</a:t>
            </a:r>
          </a:p>
          <a:p>
            <a:pPr algn="just">
              <a:lnSpc>
                <a:spcPct val="107000"/>
              </a:lnSpc>
              <a:spcAft>
                <a:spcPts val="800"/>
              </a:spcAft>
            </a:pP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2º O disposto no </a:t>
            </a:r>
            <a:r>
              <a:rPr lang="pt-BR" sz="1600" b="1" kern="100" dirty="0">
                <a:effectLst/>
                <a:latin typeface="Calibri" panose="020F0502020204030204" pitchFamily="34" charset="0"/>
                <a:ea typeface="Calibri" panose="020F0502020204030204" pitchFamily="34" charset="0"/>
                <a:cs typeface="Times New Roman" panose="02020603050405020304" pitchFamily="18" charset="0"/>
              </a:rPr>
              <a:t>caput</a:t>
            </a:r>
            <a:r>
              <a:rPr lang="pt-BR" sz="1600" kern="100" dirty="0">
                <a:effectLst/>
                <a:latin typeface="Calibri" panose="020F0502020204030204" pitchFamily="34" charset="0"/>
                <a:ea typeface="Calibri" panose="020F0502020204030204" pitchFamily="34" charset="0"/>
                <a:cs typeface="Times New Roman" panose="02020603050405020304" pitchFamily="18" charset="0"/>
              </a:rPr>
              <a:t> e no § 1º deste artigo, inclusive os requisitos estabelecidos, também se aplica aos órgãos de assessoramento jurídico e de controle interno da Administração.</a:t>
            </a:r>
          </a:p>
          <a:p>
            <a:pPr>
              <a:lnSpc>
                <a:spcPct val="107000"/>
              </a:lnSpc>
              <a:spcAft>
                <a:spcPts val="800"/>
              </a:spcAft>
            </a:pP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75617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395F9DBB-55FB-B2F3-3880-759D815BEE93}"/>
            </a:ext>
          </a:extLst>
        </p:cNvPr>
        <p:cNvGrpSpPr/>
        <p:nvPr/>
      </p:nvGrpSpPr>
      <p:grpSpPr>
        <a:xfrm>
          <a:off x="0" y="0"/>
          <a:ext cx="0" cy="0"/>
          <a:chOff x="0" y="0"/>
          <a:chExt cx="0" cy="0"/>
        </a:xfrm>
      </p:grpSpPr>
      <p:pic>
        <p:nvPicPr>
          <p:cNvPr id="127" name="Google Shape;127;p6">
            <a:extLst>
              <a:ext uri="{FF2B5EF4-FFF2-40B4-BE49-F238E27FC236}">
                <a16:creationId xmlns:a16="http://schemas.microsoft.com/office/drawing/2014/main" id="{FBD8A397-CA71-0ECD-DF3C-4F8091D10799}"/>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28" name="Google Shape;128;p6">
            <a:extLst>
              <a:ext uri="{FF2B5EF4-FFF2-40B4-BE49-F238E27FC236}">
                <a16:creationId xmlns:a16="http://schemas.microsoft.com/office/drawing/2014/main" id="{160E7EFE-9F58-78F6-6FA8-C1CBFF057448}"/>
              </a:ext>
            </a:extLst>
          </p:cNvPr>
          <p:cNvSpPr txBox="1"/>
          <p:nvPr/>
        </p:nvSpPr>
        <p:spPr>
          <a:xfrm>
            <a:off x="168301" y="454994"/>
            <a:ext cx="6760323" cy="2554515"/>
          </a:xfrm>
          <a:prstGeom prst="rect">
            <a:avLst/>
          </a:prstGeom>
          <a:noFill/>
          <a:ln>
            <a:noFill/>
          </a:ln>
        </p:spPr>
        <p:txBody>
          <a:bodyPr spcFirstLastPara="1" wrap="square" lIns="91425" tIns="91425" rIns="91425" bIns="91425" anchor="t" anchorCtr="0">
            <a:spAutoFit/>
          </a:bodyPr>
          <a:lstStyle/>
          <a:p>
            <a:pPr algn="just">
              <a:buSzPts val="3900"/>
            </a:pPr>
            <a:r>
              <a:rPr lang="pt-BR" sz="2800" b="1" dirty="0">
                <a:solidFill>
                  <a:srgbClr val="FF6C00"/>
                </a:solidFill>
              </a:rPr>
              <a:t>CONTROLE DAS CONTRATAÇÕES </a:t>
            </a:r>
          </a:p>
          <a:p>
            <a:pPr algn="just">
              <a:buSzPts val="3900"/>
            </a:pPr>
            <a:endParaRPr lang="pt-BR" sz="2800" b="1" dirty="0">
              <a:solidFill>
                <a:srgbClr val="FF6C00"/>
              </a:solidFill>
            </a:endParaRPr>
          </a:p>
          <a:p>
            <a:pPr algn="just">
              <a:buSzPts val="3900"/>
            </a:pPr>
            <a:r>
              <a:rPr lang="pt-BR" sz="2800" b="1" dirty="0">
                <a:solidFill>
                  <a:srgbClr val="FF6C00"/>
                </a:solidFill>
              </a:rPr>
              <a:t> </a:t>
            </a:r>
          </a:p>
          <a:p>
            <a:pPr algn="just">
              <a:buSzPts val="3900"/>
            </a:pPr>
            <a:endParaRPr lang="pt-BR" sz="2800" b="1" dirty="0">
              <a:solidFill>
                <a:srgbClr val="FF6C00"/>
              </a:solidFill>
            </a:endParaRPr>
          </a:p>
          <a:p>
            <a:pPr algn="just">
              <a:buSzPts val="3900"/>
            </a:pPr>
            <a:r>
              <a:rPr lang="pt-BR" sz="2800" b="1" dirty="0">
                <a:solidFill>
                  <a:srgbClr val="FF6C00"/>
                </a:solidFill>
              </a:rPr>
              <a:t>Responsabilizações</a:t>
            </a:r>
          </a:p>
          <a:p>
            <a:pPr marL="0" marR="0" lvl="0" indent="0" algn="just" rtl="0">
              <a:lnSpc>
                <a:spcPct val="100000"/>
              </a:lnSpc>
              <a:spcBef>
                <a:spcPts val="0"/>
              </a:spcBef>
              <a:spcAft>
                <a:spcPts val="0"/>
              </a:spcAft>
              <a:buClr>
                <a:srgbClr val="000000"/>
              </a:buClr>
              <a:buSzPts val="3900"/>
              <a:buFont typeface="Arial"/>
              <a:buNone/>
            </a:pPr>
            <a:endParaRPr lang="pt-BR" dirty="0"/>
          </a:p>
        </p:txBody>
      </p:sp>
    </p:spTree>
    <p:extLst>
      <p:ext uri="{BB962C8B-B14F-4D97-AF65-F5344CB8AC3E}">
        <p14:creationId xmlns:p14="http://schemas.microsoft.com/office/powerpoint/2010/main" val="37329277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97CA50EC-6218-11D9-AEAC-3992EFFE9BE8}"/>
            </a:ext>
          </a:extLst>
        </p:cNvPr>
        <p:cNvGrpSpPr/>
        <p:nvPr/>
      </p:nvGrpSpPr>
      <p:grpSpPr>
        <a:xfrm>
          <a:off x="0" y="0"/>
          <a:ext cx="0" cy="0"/>
          <a:chOff x="0" y="0"/>
          <a:chExt cx="0" cy="0"/>
        </a:xfrm>
      </p:grpSpPr>
      <p:pic>
        <p:nvPicPr>
          <p:cNvPr id="127" name="Google Shape;127;p6">
            <a:extLst>
              <a:ext uri="{FF2B5EF4-FFF2-40B4-BE49-F238E27FC236}">
                <a16:creationId xmlns:a16="http://schemas.microsoft.com/office/drawing/2014/main" id="{958F8C25-6F06-A3B7-F545-66F04D07FC7F}"/>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28" name="Google Shape;128;p6">
            <a:extLst>
              <a:ext uri="{FF2B5EF4-FFF2-40B4-BE49-F238E27FC236}">
                <a16:creationId xmlns:a16="http://schemas.microsoft.com/office/drawing/2014/main" id="{481083E8-DFB8-B325-DD08-709783F78EF8}"/>
              </a:ext>
            </a:extLst>
          </p:cNvPr>
          <p:cNvSpPr txBox="1"/>
          <p:nvPr/>
        </p:nvSpPr>
        <p:spPr>
          <a:xfrm>
            <a:off x="168301" y="454994"/>
            <a:ext cx="7317019" cy="104641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3900"/>
              <a:buFont typeface="Arial"/>
              <a:buNone/>
            </a:pPr>
            <a:r>
              <a:rPr lang="pt-BR" sz="2800" b="1" i="0" u="none" strike="noStrike" cap="none">
                <a:solidFill>
                  <a:srgbClr val="FF6C00"/>
                </a:solidFill>
                <a:latin typeface="Arial"/>
                <a:ea typeface="Arial"/>
                <a:cs typeface="Arial"/>
                <a:sym typeface="Arial"/>
              </a:rPr>
              <a:t>Vias de apuração da responsabilidade nas licitações</a:t>
            </a:r>
            <a:endParaRPr/>
          </a:p>
        </p:txBody>
      </p:sp>
    </p:spTree>
    <p:extLst>
      <p:ext uri="{BB962C8B-B14F-4D97-AF65-F5344CB8AC3E}">
        <p14:creationId xmlns:p14="http://schemas.microsoft.com/office/powerpoint/2010/main" val="12541482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41" name="Google Shape;141;p7"/>
          <p:cNvSpPr/>
          <p:nvPr/>
        </p:nvSpPr>
        <p:spPr>
          <a:xfrm>
            <a:off x="1116076" y="528625"/>
            <a:ext cx="66552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42" name="Google Shape;142;p7"/>
          <p:cNvSpPr txBox="1"/>
          <p:nvPr/>
        </p:nvSpPr>
        <p:spPr>
          <a:xfrm>
            <a:off x="1959936" y="910056"/>
            <a:ext cx="4628706" cy="3041602"/>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pt-BR" sz="2000" b="0" i="0" u="none" strike="noStrike" cap="none" dirty="0">
                <a:solidFill>
                  <a:srgbClr val="000000"/>
                </a:solidFill>
                <a:latin typeface="Calibri"/>
                <a:ea typeface="Calibri"/>
                <a:cs typeface="Calibri"/>
                <a:sym typeface="Calibri"/>
              </a:rPr>
              <a:t>A questão da </a:t>
            </a:r>
            <a:r>
              <a:rPr lang="pt-BR" sz="2000" b="1" i="0" u="none" strike="noStrike" cap="none" dirty="0">
                <a:solidFill>
                  <a:srgbClr val="000000"/>
                </a:solidFill>
                <a:latin typeface="Calibri"/>
                <a:ea typeface="Calibri"/>
                <a:cs typeface="Calibri"/>
                <a:sym typeface="Calibri"/>
              </a:rPr>
              <a:t>responsabilização</a:t>
            </a:r>
            <a:r>
              <a:rPr lang="pt-BR" sz="2000" b="0" i="0" u="none" strike="noStrike" cap="none" dirty="0">
                <a:solidFill>
                  <a:srgbClr val="000000"/>
                </a:solidFill>
                <a:latin typeface="Calibri"/>
                <a:ea typeface="Calibri"/>
                <a:cs typeface="Calibri"/>
                <a:sym typeface="Calibri"/>
              </a:rPr>
              <a:t> é de suma importância quando falamos de processo de licitação, uma vez que os atos perpetrados pelos agentes públicos ou por terceiros podem caracterizar violação aos princípios elementares da administração público ou até mesmo podem refletir em uma lesão efetiva ao erário, ensejando indenização ou ressarcimento</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3"/>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01" name="Google Shape;101;p3"/>
          <p:cNvSpPr txBox="1"/>
          <p:nvPr/>
        </p:nvSpPr>
        <p:spPr>
          <a:xfrm>
            <a:off x="-42775" y="352850"/>
            <a:ext cx="8971800" cy="9291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3100"/>
              <a:buFont typeface="Arial"/>
              <a:buNone/>
            </a:pPr>
            <a:r>
              <a:rPr lang="pt-BR" sz="3100" b="1" i="0" u="sng" strike="noStrike" cap="small">
                <a:solidFill>
                  <a:srgbClr val="141414"/>
                </a:solidFill>
                <a:latin typeface="Calibri"/>
                <a:ea typeface="Calibri"/>
                <a:cs typeface="Calibri"/>
                <a:sym typeface="Calibri"/>
              </a:rPr>
              <a:t>LUIZ DALAGO JÚNIOR</a:t>
            </a:r>
            <a:endParaRPr sz="3100" b="1" i="0" u="sng" strike="noStrike" cap="small">
              <a:solidFill>
                <a:srgbClr val="141414"/>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3100"/>
              <a:buFont typeface="Arial"/>
              <a:buNone/>
            </a:pPr>
            <a:endParaRPr sz="3100" b="1" i="0" u="sng" strike="noStrike" cap="small">
              <a:solidFill>
                <a:srgbClr val="141414"/>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2800"/>
              <a:buFont typeface="Arial"/>
              <a:buNone/>
            </a:pPr>
            <a:r>
              <a:rPr lang="pt-BR" sz="2800" b="1" i="0" u="none" strike="noStrike" cap="small">
                <a:solidFill>
                  <a:srgbClr val="141414"/>
                </a:solidFill>
                <a:latin typeface="Calibri"/>
                <a:ea typeface="Calibri"/>
                <a:cs typeface="Calibri"/>
                <a:sym typeface="Calibri"/>
              </a:rPr>
              <a:t>Advogado, Professor,  Consultor e Escritor</a:t>
            </a:r>
            <a:endParaRPr sz="2800" b="0" i="0" u="none" strike="noStrike" cap="none">
              <a:solidFill>
                <a:srgbClr val="000000"/>
              </a:solidFill>
              <a:latin typeface="Calibri"/>
              <a:ea typeface="Calibri"/>
              <a:cs typeface="Calibri"/>
              <a:sym typeface="Calibri"/>
            </a:endParaRPr>
          </a:p>
          <a:p>
            <a:pPr marL="914400" marR="0" lvl="0" indent="0" algn="just" rtl="0">
              <a:lnSpc>
                <a:spcPct val="115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457200" marR="0" lvl="1" indent="0" algn="ctr" rtl="0">
              <a:lnSpc>
                <a:spcPct val="115000"/>
              </a:lnSpc>
              <a:spcBef>
                <a:spcPts val="0"/>
              </a:spcBef>
              <a:spcAft>
                <a:spcPts val="0"/>
              </a:spcAft>
              <a:buClr>
                <a:srgbClr val="000000"/>
              </a:buClr>
              <a:buSzPts val="1600"/>
              <a:buFont typeface="Arial"/>
              <a:buNone/>
            </a:pPr>
            <a:endParaRPr sz="1600" b="1" i="0" u="none" strike="noStrike" cap="none">
              <a:solidFill>
                <a:srgbClr val="141414"/>
              </a:solidFill>
              <a:latin typeface="Calibri"/>
              <a:ea typeface="Calibri"/>
              <a:cs typeface="Calibri"/>
              <a:sym typeface="Calibri"/>
            </a:endParaRPr>
          </a:p>
          <a:p>
            <a:pPr marL="457200" marR="0" lvl="1" indent="0" algn="ctr" rtl="0">
              <a:lnSpc>
                <a:spcPct val="115000"/>
              </a:lnSpc>
              <a:spcBef>
                <a:spcPts val="0"/>
              </a:spcBef>
              <a:spcAft>
                <a:spcPts val="0"/>
              </a:spcAft>
              <a:buClr>
                <a:srgbClr val="000000"/>
              </a:buClr>
              <a:buSzPts val="1600"/>
              <a:buFont typeface="Arial"/>
              <a:buNone/>
            </a:pPr>
            <a:r>
              <a:rPr lang="pt-BR" sz="1600" b="1" i="0" u="none" strike="noStrike" cap="none">
                <a:solidFill>
                  <a:srgbClr val="141414"/>
                </a:solidFill>
                <a:latin typeface="Calibri"/>
                <a:ea typeface="Calibri"/>
                <a:cs typeface="Calibri"/>
                <a:sym typeface="Calibri"/>
              </a:rPr>
              <a:t>@luizdalagojunior</a:t>
            </a:r>
            <a:endParaRPr sz="1600" b="0" i="0" u="none" strike="noStrike" cap="none">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1200"/>
              <a:buFont typeface="Arial"/>
              <a:buNone/>
            </a:pPr>
            <a:br>
              <a:rPr lang="pt-BR" sz="1200" b="0" i="0" u="none" strike="noStrike" cap="none">
                <a:solidFill>
                  <a:srgbClr val="000000"/>
                </a:solidFill>
                <a:latin typeface="Calibri"/>
                <a:ea typeface="Calibri"/>
                <a:cs typeface="Calibri"/>
                <a:sym typeface="Calibri"/>
              </a:rPr>
            </a:br>
            <a:endParaRPr sz="1200" b="0" i="0" u="none" strike="noStrike" cap="none">
              <a:solidFill>
                <a:srgbClr val="000000"/>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pic>
        <p:nvPicPr>
          <p:cNvPr id="102" name="Google Shape;102;p3"/>
          <p:cNvPicPr preferRelativeResize="0"/>
          <p:nvPr/>
        </p:nvPicPr>
        <p:blipFill rotWithShape="1">
          <a:blip r:embed="rId4">
            <a:alphaModFix/>
          </a:blip>
          <a:srcRect/>
          <a:stretch/>
        </p:blipFill>
        <p:spPr>
          <a:xfrm>
            <a:off x="5530800" y="2571750"/>
            <a:ext cx="374274" cy="374274"/>
          </a:xfrm>
          <a:prstGeom prst="rect">
            <a:avLst/>
          </a:prstGeom>
          <a:noFill/>
          <a:ln>
            <a:noFill/>
          </a:ln>
        </p:spPr>
      </p:pic>
      <p:pic>
        <p:nvPicPr>
          <p:cNvPr id="103" name="Google Shape;103;p3"/>
          <p:cNvPicPr preferRelativeResize="0"/>
          <p:nvPr/>
        </p:nvPicPr>
        <p:blipFill rotWithShape="1">
          <a:blip r:embed="rId5">
            <a:alphaModFix/>
          </a:blip>
          <a:srcRect/>
          <a:stretch/>
        </p:blipFill>
        <p:spPr>
          <a:xfrm>
            <a:off x="2098225" y="2153575"/>
            <a:ext cx="1507350" cy="1614174"/>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g1f2ca59f451_0_52"/>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48" name="Google Shape;148;g1f2ca59f451_0_52"/>
          <p:cNvSpPr txBox="1"/>
          <p:nvPr/>
        </p:nvSpPr>
        <p:spPr>
          <a:xfrm>
            <a:off x="790561" y="1583066"/>
            <a:ext cx="6921588" cy="2256357"/>
          </a:xfrm>
          <a:prstGeom prst="rect">
            <a:avLst/>
          </a:prstGeom>
          <a:noFill/>
          <a:ln>
            <a:noFill/>
          </a:ln>
        </p:spPr>
        <p:txBody>
          <a:bodyPr spcFirstLastPara="1" wrap="square" lIns="91425" tIns="91425" rIns="91425" bIns="91425" anchor="t" anchorCtr="0">
            <a:spAutoFit/>
          </a:bodyPr>
          <a:lstStyle/>
          <a:p>
            <a:pPr marL="0" marR="0" lvl="0" indent="0" algn="l" rtl="0">
              <a:lnSpc>
                <a:spcPct val="107000"/>
              </a:lnSpc>
              <a:spcBef>
                <a:spcPts val="0"/>
              </a:spcBef>
              <a:spcAft>
                <a:spcPts val="0"/>
              </a:spcAft>
              <a:buNone/>
            </a:pPr>
            <a:r>
              <a:rPr lang="pt-BR" sz="2200" b="0" i="0" u="none" strike="noStrike" cap="none">
                <a:solidFill>
                  <a:schemeClr val="lt1"/>
                </a:solidFill>
                <a:latin typeface="Arial"/>
                <a:ea typeface="Arial"/>
                <a:cs typeface="Arial"/>
                <a:sym typeface="Arial"/>
              </a:rPr>
              <a:t>* Administrativa</a:t>
            </a:r>
            <a:endParaRPr/>
          </a:p>
          <a:p>
            <a:pPr marL="0" marR="0" lvl="0" indent="0" algn="l" rtl="0">
              <a:lnSpc>
                <a:spcPct val="107000"/>
              </a:lnSpc>
              <a:spcBef>
                <a:spcPts val="800"/>
              </a:spcBef>
              <a:spcAft>
                <a:spcPts val="0"/>
              </a:spcAft>
              <a:buNone/>
            </a:pPr>
            <a:r>
              <a:rPr lang="pt-BR" sz="2200" b="0" i="0" u="none" strike="noStrike" cap="none">
                <a:solidFill>
                  <a:schemeClr val="lt1"/>
                </a:solidFill>
                <a:latin typeface="Arial"/>
                <a:ea typeface="Arial"/>
                <a:cs typeface="Arial"/>
                <a:sym typeface="Arial"/>
              </a:rPr>
              <a:t>* Civil (improbidade, ressarcimento e indenização)</a:t>
            </a:r>
            <a:endParaRPr/>
          </a:p>
          <a:p>
            <a:pPr marL="0" marR="0" lvl="0" indent="0" algn="l" rtl="0">
              <a:lnSpc>
                <a:spcPct val="107000"/>
              </a:lnSpc>
              <a:spcBef>
                <a:spcPts val="800"/>
              </a:spcBef>
              <a:spcAft>
                <a:spcPts val="0"/>
              </a:spcAft>
              <a:buNone/>
            </a:pPr>
            <a:r>
              <a:rPr lang="pt-BR" sz="2200" b="0" i="0" u="none" strike="noStrike" cap="none">
                <a:solidFill>
                  <a:schemeClr val="lt1"/>
                </a:solidFill>
                <a:latin typeface="Arial"/>
                <a:ea typeface="Arial"/>
                <a:cs typeface="Arial"/>
                <a:sym typeface="Arial"/>
              </a:rPr>
              <a:t>* Criminal</a:t>
            </a:r>
            <a:endParaRPr/>
          </a:p>
          <a:p>
            <a:pPr marL="0" marR="0" lvl="0" indent="0" algn="l" rtl="0">
              <a:lnSpc>
                <a:spcPct val="100000"/>
              </a:lnSpc>
              <a:spcBef>
                <a:spcPts val="800"/>
              </a:spcBef>
              <a:spcAft>
                <a:spcPts val="0"/>
              </a:spcAft>
              <a:buClr>
                <a:srgbClr val="000000"/>
              </a:buClr>
              <a:buSzPts val="2800"/>
              <a:buFont typeface="Arial"/>
              <a:buNone/>
            </a:pPr>
            <a:endParaRPr sz="2200" b="0"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800"/>
              <a:buFont typeface="Arial"/>
              <a:buNone/>
            </a:pPr>
            <a:endParaRPr sz="2200" b="0" i="0" u="none" strike="noStrike" cap="none">
              <a:solidFill>
                <a:schemeClr val="lt1"/>
              </a:solidFill>
              <a:latin typeface="Montserrat"/>
              <a:ea typeface="Montserrat"/>
              <a:cs typeface="Montserrat"/>
              <a:sym typeface="Montserrat"/>
            </a:endParaRPr>
          </a:p>
        </p:txBody>
      </p:sp>
      <p:sp>
        <p:nvSpPr>
          <p:cNvPr id="149" name="Google Shape;149;g1f2ca59f451_0_52"/>
          <p:cNvSpPr txBox="1"/>
          <p:nvPr/>
        </p:nvSpPr>
        <p:spPr>
          <a:xfrm>
            <a:off x="543985" y="168767"/>
            <a:ext cx="7317019" cy="104641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900"/>
              <a:buFont typeface="Arial"/>
              <a:buNone/>
            </a:pPr>
            <a:r>
              <a:rPr lang="pt-BR" sz="2800" b="1" i="0" u="none" strike="noStrike" cap="none">
                <a:solidFill>
                  <a:srgbClr val="FF6C00"/>
                </a:solidFill>
                <a:latin typeface="Arial"/>
                <a:ea typeface="Arial"/>
                <a:cs typeface="Arial"/>
                <a:sym typeface="Arial"/>
              </a:rPr>
              <a:t>Vias de apuração da responsabilidade nas licitações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10"/>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55" name="Google Shape;155;p10"/>
          <p:cNvSpPr txBox="1"/>
          <p:nvPr/>
        </p:nvSpPr>
        <p:spPr>
          <a:xfrm>
            <a:off x="543985" y="168767"/>
            <a:ext cx="7317019" cy="748251"/>
          </a:xfrm>
          <a:prstGeom prst="rect">
            <a:avLst/>
          </a:prstGeom>
          <a:noFill/>
          <a:ln>
            <a:noFill/>
          </a:ln>
        </p:spPr>
        <p:txBody>
          <a:bodyPr spcFirstLastPara="1" wrap="square" lIns="91425" tIns="91425" rIns="91425" bIns="91425" anchor="t" anchorCtr="0">
            <a:spAutoFit/>
          </a:bodyPr>
          <a:lstStyle/>
          <a:p>
            <a:pPr marL="0" marR="0" lvl="0" indent="0" algn="l" rtl="0">
              <a:lnSpc>
                <a:spcPct val="107000"/>
              </a:lnSpc>
              <a:spcBef>
                <a:spcPts val="0"/>
              </a:spcBef>
              <a:spcAft>
                <a:spcPts val="800"/>
              </a:spcAft>
              <a:buNone/>
            </a:pPr>
            <a:r>
              <a:rPr lang="pt-BR" sz="2800" b="1" i="0" u="none" strike="noStrike" cap="none">
                <a:solidFill>
                  <a:srgbClr val="FF6C00"/>
                </a:solidFill>
                <a:latin typeface="Arial"/>
                <a:ea typeface="Arial"/>
                <a:cs typeface="Arial"/>
                <a:sym typeface="Arial"/>
              </a:rPr>
              <a:t>RESPONSABILIDADE PENAL</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11"/>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61" name="Google Shape;161;p11"/>
          <p:cNvSpPr/>
          <p:nvPr/>
        </p:nvSpPr>
        <p:spPr>
          <a:xfrm>
            <a:off x="1336588" y="166194"/>
            <a:ext cx="616291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2000" b="1" i="0" u="none" strike="noStrike" cap="none">
                <a:solidFill>
                  <a:srgbClr val="000000"/>
                </a:solidFill>
                <a:latin typeface="Calibri"/>
                <a:ea typeface="Calibri"/>
                <a:cs typeface="Calibri"/>
                <a:sym typeface="Calibri"/>
              </a:rPr>
              <a:t>VERIFICAÇÃO DE </a:t>
            </a:r>
            <a:r>
              <a:rPr lang="pt-BR" sz="2000" b="1">
                <a:latin typeface="Calibri"/>
                <a:ea typeface="Calibri"/>
                <a:cs typeface="Calibri"/>
                <a:sym typeface="Calibri"/>
              </a:rPr>
              <a:t>RESPONSABILIDADE</a:t>
            </a:r>
            <a:r>
              <a:rPr lang="pt-BR" sz="2000" b="1" i="0" u="none" strike="noStrike" cap="none">
                <a:solidFill>
                  <a:srgbClr val="000000"/>
                </a:solidFill>
                <a:latin typeface="Calibri"/>
                <a:ea typeface="Calibri"/>
                <a:cs typeface="Calibri"/>
                <a:sym typeface="Calibri"/>
              </a:rPr>
              <a:t> NA ESFERA PENAL</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62" name="Google Shape;162;p11"/>
          <p:cNvSpPr/>
          <p:nvPr/>
        </p:nvSpPr>
        <p:spPr>
          <a:xfrm>
            <a:off x="892999" y="868550"/>
            <a:ext cx="6826237" cy="28622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pt-BR" sz="2000" b="1" i="0" u="none" strike="noStrike" cap="none">
                <a:solidFill>
                  <a:srgbClr val="1F1F1F"/>
                </a:solidFill>
                <a:latin typeface="Arial"/>
                <a:ea typeface="Arial"/>
                <a:cs typeface="Arial"/>
                <a:sym typeface="Arial"/>
              </a:rPr>
              <a:t>Crime:</a:t>
            </a:r>
            <a:r>
              <a:rPr lang="pt-BR" sz="2000" b="0" i="0" u="none" strike="noStrike" cap="none">
                <a:solidFill>
                  <a:srgbClr val="1F1F1F"/>
                </a:solidFill>
                <a:latin typeface="Arial"/>
                <a:ea typeface="Arial"/>
                <a:cs typeface="Arial"/>
                <a:sym typeface="Arial"/>
              </a:rPr>
              <a:t> </a:t>
            </a:r>
            <a:r>
              <a:rPr lang="pt-BR" sz="2000" b="0" i="0" u="none" strike="noStrike" cap="none">
                <a:solidFill>
                  <a:srgbClr val="040C28"/>
                </a:solidFill>
                <a:latin typeface="Arial"/>
                <a:ea typeface="Arial"/>
                <a:cs typeface="Arial"/>
                <a:sym typeface="Arial"/>
              </a:rPr>
              <a:t>é o comportamento eleito pelo direito como de maior potencial ofensivo que viola a lei e que, como tal, é punido com uma pena</a:t>
            </a:r>
            <a:r>
              <a:rPr lang="pt-BR" sz="2000" b="0" i="0" u="none" strike="noStrike" cap="none">
                <a:solidFill>
                  <a:srgbClr val="1F1F1F"/>
                </a:solidFill>
                <a:latin typeface="Arial"/>
                <a:ea typeface="Arial"/>
                <a:cs typeface="Arial"/>
                <a:sym typeface="Arial"/>
              </a:rPr>
              <a:t>. Para efeitos do Código de Processo Penal, crime é o conjunto de pressupostos de que depende a aplicação ao seu autor de uma pena ou medida de segurança criminais.</a:t>
            </a:r>
            <a:endParaRPr sz="2000" b="0" i="0" u="none" strike="noStrike" cap="none">
              <a:solidFill>
                <a:srgbClr val="4D5156"/>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endParaRPr sz="2000" b="0" i="0" u="none" strike="noStrike" cap="none">
              <a:solidFill>
                <a:srgbClr val="4D5156"/>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pt-BR" sz="2000" b="0" i="0" u="none" strike="noStrike" cap="none">
                <a:solidFill>
                  <a:srgbClr val="1F1F1F"/>
                </a:solidFill>
                <a:latin typeface="Arial"/>
                <a:ea typeface="Arial"/>
                <a:cs typeface="Arial"/>
                <a:sym typeface="Arial"/>
              </a:rPr>
              <a:t>para os crimes, a lei prevê prisão de reclusão ou detenção, que pode chegar a até 30 anos.</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13"/>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68" name="Google Shape;168;p13"/>
          <p:cNvSpPr/>
          <p:nvPr/>
        </p:nvSpPr>
        <p:spPr>
          <a:xfrm>
            <a:off x="1357853" y="260800"/>
            <a:ext cx="58038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2000" b="1" i="0" u="none" strike="noStrike" cap="none">
                <a:solidFill>
                  <a:srgbClr val="000000"/>
                </a:solidFill>
                <a:latin typeface="Calibri"/>
                <a:ea typeface="Calibri"/>
                <a:cs typeface="Calibri"/>
                <a:sym typeface="Calibri"/>
              </a:rPr>
              <a:t>TIPOS DE SANÇÕES PENAIS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69" name="Google Shape;169;p13"/>
          <p:cNvSpPr/>
          <p:nvPr/>
        </p:nvSpPr>
        <p:spPr>
          <a:xfrm>
            <a:off x="893000" y="868550"/>
            <a:ext cx="6733500" cy="29853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endParaRPr sz="2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pt-BR" sz="1800" b="0" i="0" u="none" strike="noStrike" cap="none">
                <a:solidFill>
                  <a:srgbClr val="000000"/>
                </a:solidFill>
                <a:latin typeface="Arial"/>
                <a:ea typeface="Arial"/>
                <a:cs typeface="Arial"/>
                <a:sym typeface="Arial"/>
              </a:rPr>
              <a:t>A sanção penal comporta duas espécies: a </a:t>
            </a:r>
            <a:r>
              <a:rPr lang="pt-BR" sz="1800" b="1" i="0" u="none" strike="noStrike" cap="none">
                <a:solidFill>
                  <a:srgbClr val="000000"/>
                </a:solidFill>
                <a:latin typeface="Arial"/>
                <a:ea typeface="Arial"/>
                <a:cs typeface="Arial"/>
                <a:sym typeface="Arial"/>
              </a:rPr>
              <a:t>pena e a medida de segurança</a:t>
            </a:r>
            <a:r>
              <a:rPr lang="pt-BR" sz="1800" b="0" i="0" u="none" strike="noStrike" cap="none">
                <a:solidFill>
                  <a:srgbClr val="000000"/>
                </a:solidFill>
                <a:latin typeface="Arial"/>
                <a:ea typeface="Arial"/>
                <a:cs typeface="Arial"/>
                <a:sym typeface="Arial"/>
              </a:rPr>
              <a:t>. A pena tem como finalidade aplicar a retribuição punitiva ao delinquente, promover a sua readaptação social e prevenir novas transgressões pela intimidação dirigida à coletividade. Já a medida de segurança tem como finalidade exclusivamente preventiva, evitando que o autor que tenha demonstrado periculosidade volte a deliquir, esta medida é aplicada aos inimputáveis.</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2"/>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75" name="Google Shape;175;p12"/>
          <p:cNvSpPr/>
          <p:nvPr/>
        </p:nvSpPr>
        <p:spPr>
          <a:xfrm>
            <a:off x="1357853" y="260800"/>
            <a:ext cx="58038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2000" b="1" i="0" u="none" strike="noStrike" cap="none">
                <a:solidFill>
                  <a:srgbClr val="000000"/>
                </a:solidFill>
                <a:latin typeface="Calibri"/>
                <a:ea typeface="Calibri"/>
                <a:cs typeface="Calibri"/>
                <a:sym typeface="Calibri"/>
              </a:rPr>
              <a:t>TIPOS DE PENAS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76" name="Google Shape;176;p12"/>
          <p:cNvSpPr/>
          <p:nvPr/>
        </p:nvSpPr>
        <p:spPr>
          <a:xfrm>
            <a:off x="836293" y="676278"/>
            <a:ext cx="6733500" cy="344705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pt-BR" sz="1800" b="1" i="0" u="none" strike="noStrike" cap="none">
                <a:solidFill>
                  <a:srgbClr val="040C28"/>
                </a:solidFill>
                <a:latin typeface="Arial"/>
                <a:ea typeface="Arial"/>
                <a:cs typeface="Arial"/>
                <a:sym typeface="Arial"/>
              </a:rPr>
              <a:t>RESTRITIVAS DE DIREITO</a:t>
            </a:r>
            <a:r>
              <a:rPr lang="pt-BR" sz="1800" b="0" i="0" u="none" strike="noStrike" cap="none">
                <a:solidFill>
                  <a:srgbClr val="040C28"/>
                </a:solidFill>
                <a:latin typeface="Arial"/>
                <a:ea typeface="Arial"/>
                <a:cs typeface="Arial"/>
                <a:sym typeface="Arial"/>
              </a:rPr>
              <a:t>: são chamadas de penas “alternativas”, pois são uma alternativa à prisão, ao invés de ficarem encarcerados, os condenados sofrerão limitações em alguns direitos como forma de cumprir a pena.</a:t>
            </a:r>
            <a:endParaRPr sz="1800" b="0" i="0" u="none" strike="noStrike" cap="none">
              <a:solidFill>
                <a:srgbClr val="040C28"/>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endParaRPr sz="1800" b="0" i="0" u="none" strike="noStrike" cap="none">
              <a:solidFill>
                <a:srgbClr val="040C28"/>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pt-BR" sz="1800" b="1" i="0" u="none" strike="noStrike" cap="none">
                <a:solidFill>
                  <a:srgbClr val="040C28"/>
                </a:solidFill>
                <a:latin typeface="Arial"/>
                <a:ea typeface="Arial"/>
                <a:cs typeface="Arial"/>
                <a:sym typeface="Arial"/>
              </a:rPr>
              <a:t>PRIVATIVAS DE LIBERDADE</a:t>
            </a:r>
            <a:r>
              <a:rPr lang="pt-BR" sz="1800" b="0" i="0" u="none" strike="noStrike" cap="none">
                <a:solidFill>
                  <a:srgbClr val="040C28"/>
                </a:solidFill>
                <a:latin typeface="Arial"/>
                <a:ea typeface="Arial"/>
                <a:cs typeface="Arial"/>
                <a:sym typeface="Arial"/>
              </a:rPr>
              <a:t>: A privação da liberdade é uma forma de pena adotada pelo Código Penal que consiste na constrição do direito de ir e vir, recolhendo o condenado em estabelecimento prisional com a finalidade de, futuramente, reinserí-lo na sociedade, bem como prevenir a reincidência.</a:t>
            </a:r>
            <a:endParaRPr/>
          </a:p>
          <a:p>
            <a:pPr marL="0" marR="0" lvl="0" indent="0" algn="just" rtl="0">
              <a:lnSpc>
                <a:spcPct val="100000"/>
              </a:lnSpc>
              <a:spcBef>
                <a:spcPts val="0"/>
              </a:spcBef>
              <a:spcAft>
                <a:spcPts val="0"/>
              </a:spcAft>
              <a:buClr>
                <a:srgbClr val="000000"/>
              </a:buClr>
              <a:buSzPts val="1100"/>
              <a:buFont typeface="Arial"/>
              <a:buNone/>
            </a:pP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4"/>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82" name="Google Shape;182;p14"/>
          <p:cNvSpPr/>
          <p:nvPr/>
        </p:nvSpPr>
        <p:spPr>
          <a:xfrm>
            <a:off x="99237" y="555634"/>
            <a:ext cx="8435163" cy="36830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1800" b="1" i="0" u="none" strike="noStrike" cap="none">
                <a:solidFill>
                  <a:srgbClr val="000000"/>
                </a:solidFill>
                <a:latin typeface="Calibri"/>
                <a:ea typeface="Calibri"/>
                <a:cs typeface="Calibri"/>
                <a:sym typeface="Calibri"/>
              </a:rPr>
              <a:t>Lei 14.133/2021:</a:t>
            </a:r>
            <a:endParaRPr/>
          </a:p>
          <a:p>
            <a:pPr marL="0" marR="0" lvl="0" indent="0" algn="ctr" rtl="0">
              <a:lnSpc>
                <a:spcPct val="100000"/>
              </a:lnSpc>
              <a:spcBef>
                <a:spcPts val="0"/>
              </a:spcBef>
              <a:spcAft>
                <a:spcPts val="0"/>
              </a:spcAft>
              <a:buClr>
                <a:srgbClr val="000000"/>
              </a:buClr>
              <a:buSzPts val="1400"/>
              <a:buFont typeface="Arial"/>
              <a:buNone/>
            </a:pP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1125"/>
              </a:spcBef>
              <a:spcAft>
                <a:spcPts val="0"/>
              </a:spcAft>
              <a:buNone/>
            </a:pPr>
            <a:r>
              <a:rPr lang="pt-BR" sz="1600" b="1" i="0" u="none" strike="noStrike" cap="none">
                <a:solidFill>
                  <a:srgbClr val="000000"/>
                </a:solidFill>
                <a:latin typeface="Arial"/>
                <a:ea typeface="Arial"/>
                <a:cs typeface="Arial"/>
                <a:sym typeface="Arial"/>
              </a:rPr>
              <a:t>Frustração do caráter competitivo de licitação (Lei 14.133/2021)</a:t>
            </a: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2250"/>
              </a:spcBef>
              <a:spcAft>
                <a:spcPts val="0"/>
              </a:spcAft>
              <a:buNone/>
            </a:pPr>
            <a:r>
              <a:rPr lang="pt-BR" sz="1600" b="0" i="0" u="sng" strike="noStrike" cap="none">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Art. 337-F.</a:t>
            </a:r>
            <a:r>
              <a:rPr lang="pt-BR" sz="1600" b="0" i="0" u="none" strike="noStrike" cap="none">
                <a:solidFill>
                  <a:srgbClr val="000000"/>
                </a:solidFill>
                <a:latin typeface="Arial"/>
                <a:ea typeface="Arial"/>
                <a:cs typeface="Arial"/>
                <a:sym typeface="Arial"/>
              </a:rPr>
              <a:t> Frustrar ou fraudar, com o intuito de obter para si ou para outrem vantagem decorrente da adjudicação do objeto da licitação, o caráter competitivo do processo licitatório</a:t>
            </a:r>
            <a:r>
              <a:rPr lang="pt-BR" sz="1600" b="1" i="0" u="none" strike="noStrike" cap="none">
                <a:solidFill>
                  <a:srgbClr val="000000"/>
                </a:solidFill>
                <a:latin typeface="Arial"/>
                <a:ea typeface="Arial"/>
                <a:cs typeface="Arial"/>
                <a:sym typeface="Arial"/>
              </a:rPr>
              <a:t>:</a:t>
            </a: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2250"/>
              </a:spcBef>
              <a:spcAft>
                <a:spcPts val="0"/>
              </a:spcAft>
              <a:buNone/>
            </a:pPr>
            <a:r>
              <a:rPr lang="pt-BR" sz="1600" b="0" i="0" u="none" strike="noStrike" cap="none">
                <a:solidFill>
                  <a:srgbClr val="000000"/>
                </a:solidFill>
                <a:latin typeface="Arial"/>
                <a:ea typeface="Arial"/>
                <a:cs typeface="Arial"/>
                <a:sym typeface="Arial"/>
              </a:rPr>
              <a:t>Pena - reclusão, de 4 (quatro) anos a 8 (oito) anos, e multa.</a:t>
            </a:r>
            <a:endParaRPr sz="1600" b="0" i="0" u="none" strike="noStrike" cap="none">
              <a:solidFill>
                <a:srgbClr val="000000"/>
              </a:solidFill>
              <a:latin typeface="Arial"/>
              <a:ea typeface="Arial"/>
              <a:cs typeface="Arial"/>
              <a:sym typeface="Arial"/>
            </a:endParaRPr>
          </a:p>
          <a:p>
            <a:pPr marL="180340" marR="0" lvl="0" indent="361950" algn="just" rtl="0">
              <a:lnSpc>
                <a:spcPct val="100000"/>
              </a:lnSpc>
              <a:spcBef>
                <a:spcPts val="2250"/>
              </a:spcBef>
              <a:spcAft>
                <a:spcPts val="1125"/>
              </a:spcAft>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5"/>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88" name="Google Shape;188;p15"/>
          <p:cNvSpPr/>
          <p:nvPr/>
        </p:nvSpPr>
        <p:spPr>
          <a:xfrm>
            <a:off x="99237" y="555634"/>
            <a:ext cx="8435163" cy="4324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1800" b="1" i="0" u="none" strike="noStrike" cap="none">
                <a:solidFill>
                  <a:srgbClr val="000000"/>
                </a:solidFill>
                <a:latin typeface="Calibri"/>
                <a:ea typeface="Calibri"/>
                <a:cs typeface="Calibri"/>
                <a:sym typeface="Calibri"/>
              </a:rPr>
              <a:t>Lei 14.133/2021:</a:t>
            </a:r>
            <a:endParaRPr/>
          </a:p>
          <a:p>
            <a:pPr marL="0" marR="0" lvl="0" indent="0" algn="ctr" rtl="0">
              <a:lnSpc>
                <a:spcPct val="100000"/>
              </a:lnSpc>
              <a:spcBef>
                <a:spcPts val="0"/>
              </a:spcBef>
              <a:spcAft>
                <a:spcPts val="0"/>
              </a:spcAft>
              <a:buClr>
                <a:srgbClr val="000000"/>
              </a:buClr>
              <a:buSzPts val="1400"/>
              <a:buFont typeface="Arial"/>
              <a:buNone/>
            </a:pP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800" b="1" i="0" u="none" strike="noStrike" cap="none">
              <a:solidFill>
                <a:srgbClr val="000000"/>
              </a:solidFill>
              <a:latin typeface="Calibri"/>
              <a:ea typeface="Calibri"/>
              <a:cs typeface="Calibri"/>
              <a:sym typeface="Calibri"/>
            </a:endParaRPr>
          </a:p>
          <a:p>
            <a:pPr marL="180340" marR="0" lvl="0" indent="361950" algn="just" rtl="0">
              <a:lnSpc>
                <a:spcPct val="100000"/>
              </a:lnSpc>
              <a:spcBef>
                <a:spcPts val="1125"/>
              </a:spcBef>
              <a:spcAft>
                <a:spcPts val="0"/>
              </a:spcAft>
              <a:buNone/>
            </a:pPr>
            <a:r>
              <a:rPr lang="pt-BR" sz="16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Art. 337-K.</a:t>
            </a:r>
            <a:r>
              <a:rPr lang="pt-BR" sz="1600" b="0" i="0" u="none" strike="noStrike" cap="none">
                <a:solidFill>
                  <a:srgbClr val="000000"/>
                </a:solidFill>
                <a:latin typeface="Arial"/>
                <a:ea typeface="Arial"/>
                <a:cs typeface="Arial"/>
                <a:sym typeface="Arial"/>
              </a:rPr>
              <a:t> Afastar ou tentar afastar licitante por meio de violência, grave ameaça, fraude ou oferecimento de vantagem de qualquer tipo:</a:t>
            </a:r>
            <a:endParaRPr sz="1600" b="0" i="0" u="none" strike="noStrike" cap="none">
              <a:solidFill>
                <a:srgbClr val="000000"/>
              </a:solidFill>
              <a:latin typeface="Arial"/>
              <a:ea typeface="Arial"/>
              <a:cs typeface="Arial"/>
              <a:sym typeface="Arial"/>
            </a:endParaRPr>
          </a:p>
          <a:p>
            <a:pPr marL="180340" marR="0" lvl="0" indent="361950" algn="just" rtl="0">
              <a:lnSpc>
                <a:spcPct val="100000"/>
              </a:lnSpc>
              <a:spcBef>
                <a:spcPts val="2250"/>
              </a:spcBef>
              <a:spcAft>
                <a:spcPts val="0"/>
              </a:spcAft>
              <a:buNone/>
            </a:pPr>
            <a:r>
              <a:rPr lang="pt-BR" sz="1600" b="0" i="0" u="none" strike="noStrike" cap="none">
                <a:solidFill>
                  <a:srgbClr val="000000"/>
                </a:solidFill>
                <a:latin typeface="Arial"/>
                <a:ea typeface="Arial"/>
                <a:cs typeface="Arial"/>
                <a:sym typeface="Arial"/>
              </a:rPr>
              <a:t>Pena - reclusão, de 3 (três) anos a 5 (cinco) anos, e multa, além da pena correspondente à violência.</a:t>
            </a:r>
            <a:endParaRPr sz="1600" b="0" i="0" u="none" strike="noStrike" cap="none">
              <a:solidFill>
                <a:srgbClr val="000000"/>
              </a:solidFill>
              <a:latin typeface="Arial"/>
              <a:ea typeface="Arial"/>
              <a:cs typeface="Arial"/>
              <a:sym typeface="Arial"/>
            </a:endParaRPr>
          </a:p>
          <a:p>
            <a:pPr marL="180340" marR="0" lvl="0" indent="361950" algn="just" rtl="0">
              <a:lnSpc>
                <a:spcPct val="100000"/>
              </a:lnSpc>
              <a:spcBef>
                <a:spcPts val="2250"/>
              </a:spcBef>
              <a:spcAft>
                <a:spcPts val="0"/>
              </a:spcAft>
              <a:buNone/>
            </a:pPr>
            <a:r>
              <a:rPr lang="pt-BR" sz="1600" b="0" i="0" u="none" strike="noStrike" cap="none">
                <a:solidFill>
                  <a:srgbClr val="000000"/>
                </a:solidFill>
                <a:latin typeface="Arial"/>
                <a:ea typeface="Arial"/>
                <a:cs typeface="Arial"/>
                <a:sym typeface="Arial"/>
              </a:rPr>
              <a:t>Parágrafo único. Incorre na mesma pena quem se abstém ou desiste de licitar em razão de vantagem oferecida.</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1125"/>
              </a:spcBef>
              <a:spcAft>
                <a:spcPts val="0"/>
              </a:spcAft>
              <a:buClr>
                <a:srgbClr val="000000"/>
              </a:buClr>
              <a:buSzPts val="1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pt-BR" sz="1800" b="0" i="0" u="none" strike="noStrike" cap="none">
                <a:solidFill>
                  <a:srgbClr val="000000"/>
                </a:solidFill>
                <a:latin typeface="Arial"/>
                <a:ea typeface="Arial"/>
                <a:cs typeface="Arial"/>
                <a:sym typeface="Arial"/>
              </a:rPr>
            </a:b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6"/>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94" name="Google Shape;194;p16"/>
          <p:cNvSpPr/>
          <p:nvPr/>
        </p:nvSpPr>
        <p:spPr>
          <a:xfrm>
            <a:off x="99237" y="0"/>
            <a:ext cx="8704522" cy="57656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1800" b="1" i="0" u="none" strike="noStrike" cap="none">
                <a:solidFill>
                  <a:srgbClr val="000000"/>
                </a:solidFill>
                <a:latin typeface="Calibri"/>
                <a:ea typeface="Calibri"/>
                <a:cs typeface="Calibri"/>
                <a:sym typeface="Calibri"/>
              </a:rPr>
              <a:t>Lei 14.133/2021:</a:t>
            </a:r>
            <a:endParaRPr/>
          </a:p>
          <a:p>
            <a:pPr marL="0" marR="0" lvl="0" indent="0" algn="ctr" rtl="0">
              <a:lnSpc>
                <a:spcPct val="100000"/>
              </a:lnSpc>
              <a:spcBef>
                <a:spcPts val="0"/>
              </a:spcBef>
              <a:spcAft>
                <a:spcPts val="0"/>
              </a:spcAft>
              <a:buClr>
                <a:srgbClr val="000000"/>
              </a:buClr>
              <a:buSzPts val="1400"/>
              <a:buFont typeface="Arial"/>
              <a:buNone/>
            </a:pPr>
            <a:endParaRPr sz="1800" b="1" i="0" u="none" strike="noStrike" cap="none">
              <a:solidFill>
                <a:srgbClr val="000000"/>
              </a:solidFill>
              <a:latin typeface="Calibri"/>
              <a:ea typeface="Calibri"/>
              <a:cs typeface="Calibri"/>
              <a:sym typeface="Calibri"/>
            </a:endParaRPr>
          </a:p>
          <a:p>
            <a:pPr marL="180340" marR="0" lvl="0" indent="361950" algn="just" rtl="0">
              <a:lnSpc>
                <a:spcPct val="100000"/>
              </a:lnSpc>
              <a:spcBef>
                <a:spcPts val="1125"/>
              </a:spcBef>
              <a:spcAft>
                <a:spcPts val="0"/>
              </a:spcAft>
              <a:buNone/>
            </a:pPr>
            <a:r>
              <a:rPr lang="pt-BR"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Art. 337-L</a:t>
            </a:r>
            <a:r>
              <a:rPr lang="pt-BR" sz="1200" b="0" i="0" u="none" strike="noStrike" cap="none">
                <a:solidFill>
                  <a:srgbClr val="000000"/>
                </a:solidFill>
                <a:latin typeface="Arial"/>
                <a:ea typeface="Arial"/>
                <a:cs typeface="Arial"/>
                <a:sym typeface="Arial"/>
              </a:rPr>
              <a:t>. Fraudar, em prejuízo da Administração Pública, licitação ou contrato dela decorrente, mediante:</a:t>
            </a:r>
            <a:endParaRPr sz="1200" b="0" i="0" u="none" strike="noStrike" cap="none">
              <a:solidFill>
                <a:srgbClr val="000000"/>
              </a:solidFill>
              <a:latin typeface="Arial"/>
              <a:ea typeface="Arial"/>
              <a:cs typeface="Arial"/>
              <a:sym typeface="Arial"/>
            </a:endParaRPr>
          </a:p>
          <a:p>
            <a:pPr marL="180340" marR="0" lvl="0" indent="361950" algn="just" rtl="0">
              <a:lnSpc>
                <a:spcPct val="100000"/>
              </a:lnSpc>
              <a:spcBef>
                <a:spcPts val="2250"/>
              </a:spcBef>
              <a:spcAft>
                <a:spcPts val="0"/>
              </a:spcAft>
              <a:buNone/>
            </a:pPr>
            <a:r>
              <a:rPr lang="pt-BR" sz="1200" b="0" i="0" u="none" strike="noStrike" cap="none">
                <a:solidFill>
                  <a:srgbClr val="000000"/>
                </a:solidFill>
                <a:latin typeface="Arial"/>
                <a:ea typeface="Arial"/>
                <a:cs typeface="Arial"/>
                <a:sym typeface="Arial"/>
              </a:rPr>
              <a:t>I - entrega de mercadoria ou prestação de serviços com qualidade ou em quantidade diversas das previstas no edital ou nos instrumentos contratuais;</a:t>
            </a:r>
            <a:endParaRPr sz="1200" b="0" i="0" u="none" strike="noStrike" cap="none">
              <a:solidFill>
                <a:srgbClr val="000000"/>
              </a:solidFill>
              <a:latin typeface="Arial"/>
              <a:ea typeface="Arial"/>
              <a:cs typeface="Arial"/>
              <a:sym typeface="Arial"/>
            </a:endParaRPr>
          </a:p>
          <a:p>
            <a:pPr marL="180340" marR="0" lvl="0" indent="361950" algn="just" rtl="0">
              <a:lnSpc>
                <a:spcPct val="100000"/>
              </a:lnSpc>
              <a:spcBef>
                <a:spcPts val="2250"/>
              </a:spcBef>
              <a:spcAft>
                <a:spcPts val="0"/>
              </a:spcAft>
              <a:buNone/>
            </a:pPr>
            <a:r>
              <a:rPr lang="pt-BR" sz="1200" b="0" i="0" u="none" strike="noStrike" cap="none">
                <a:solidFill>
                  <a:srgbClr val="000000"/>
                </a:solidFill>
                <a:latin typeface="Arial"/>
                <a:ea typeface="Arial"/>
                <a:cs typeface="Arial"/>
                <a:sym typeface="Arial"/>
              </a:rPr>
              <a:t>II - fornecimento, como verdadeira ou perfeita, de mercadoria falsificada, deteriorada, inservível para consumo ou com prazo de validade vencido;</a:t>
            </a:r>
            <a:endParaRPr sz="1200" b="0" i="0" u="none" strike="noStrike" cap="none">
              <a:solidFill>
                <a:srgbClr val="000000"/>
              </a:solidFill>
              <a:latin typeface="Arial"/>
              <a:ea typeface="Arial"/>
              <a:cs typeface="Arial"/>
              <a:sym typeface="Arial"/>
            </a:endParaRPr>
          </a:p>
          <a:p>
            <a:pPr marL="180340" marR="0" lvl="0" indent="361950" algn="just" rtl="0">
              <a:lnSpc>
                <a:spcPct val="100000"/>
              </a:lnSpc>
              <a:spcBef>
                <a:spcPts val="2250"/>
              </a:spcBef>
              <a:spcAft>
                <a:spcPts val="0"/>
              </a:spcAft>
              <a:buNone/>
            </a:pPr>
            <a:r>
              <a:rPr lang="pt-BR" sz="1200" b="0" i="0" u="none" strike="noStrike" cap="none">
                <a:solidFill>
                  <a:srgbClr val="000000"/>
                </a:solidFill>
                <a:latin typeface="Arial"/>
                <a:ea typeface="Arial"/>
                <a:cs typeface="Arial"/>
                <a:sym typeface="Arial"/>
              </a:rPr>
              <a:t>III - entrega de uma mercadoria por outra;</a:t>
            </a:r>
            <a:endParaRPr sz="1200" b="0" i="0" u="none" strike="noStrike" cap="none">
              <a:solidFill>
                <a:srgbClr val="000000"/>
              </a:solidFill>
              <a:latin typeface="Arial"/>
              <a:ea typeface="Arial"/>
              <a:cs typeface="Arial"/>
              <a:sym typeface="Arial"/>
            </a:endParaRPr>
          </a:p>
          <a:p>
            <a:pPr marL="180340" marR="0" lvl="0" indent="361950" algn="just" rtl="0">
              <a:lnSpc>
                <a:spcPct val="100000"/>
              </a:lnSpc>
              <a:spcBef>
                <a:spcPts val="2250"/>
              </a:spcBef>
              <a:spcAft>
                <a:spcPts val="0"/>
              </a:spcAft>
              <a:buNone/>
            </a:pPr>
            <a:r>
              <a:rPr lang="pt-BR" sz="1200" b="0" i="0" u="none" strike="noStrike" cap="none">
                <a:solidFill>
                  <a:srgbClr val="000000"/>
                </a:solidFill>
                <a:latin typeface="Arial"/>
                <a:ea typeface="Arial"/>
                <a:cs typeface="Arial"/>
                <a:sym typeface="Arial"/>
              </a:rPr>
              <a:t>IV - alteração da substância, qualidade ou quantidade da mercadoria ou do serviço fornecido;</a:t>
            </a:r>
            <a:endParaRPr sz="1200" b="0" i="0" u="none" strike="noStrike" cap="none">
              <a:solidFill>
                <a:srgbClr val="000000"/>
              </a:solidFill>
              <a:latin typeface="Arial"/>
              <a:ea typeface="Arial"/>
              <a:cs typeface="Arial"/>
              <a:sym typeface="Arial"/>
            </a:endParaRPr>
          </a:p>
          <a:p>
            <a:pPr marL="180340" marR="0" lvl="0" indent="361950" algn="just" rtl="0">
              <a:lnSpc>
                <a:spcPct val="100000"/>
              </a:lnSpc>
              <a:spcBef>
                <a:spcPts val="2250"/>
              </a:spcBef>
              <a:spcAft>
                <a:spcPts val="0"/>
              </a:spcAft>
              <a:buNone/>
            </a:pPr>
            <a:r>
              <a:rPr lang="pt-BR" sz="1200" b="0" i="0" u="none" strike="noStrike" cap="none">
                <a:solidFill>
                  <a:srgbClr val="000000"/>
                </a:solidFill>
                <a:latin typeface="Arial"/>
                <a:ea typeface="Arial"/>
                <a:cs typeface="Arial"/>
                <a:sym typeface="Arial"/>
              </a:rPr>
              <a:t>V - qualquer meio fraudulento que torne injustamente mais onerosa para a Administração Pública a proposta ou a execução do contrato:</a:t>
            </a:r>
            <a:endParaRPr sz="1200" b="0" i="0" u="none" strike="noStrike" cap="none">
              <a:solidFill>
                <a:srgbClr val="000000"/>
              </a:solidFill>
              <a:latin typeface="Arial"/>
              <a:ea typeface="Arial"/>
              <a:cs typeface="Arial"/>
              <a:sym typeface="Arial"/>
            </a:endParaRPr>
          </a:p>
          <a:p>
            <a:pPr marL="180340" marR="0" lvl="0" indent="361950" algn="just" rtl="0">
              <a:lnSpc>
                <a:spcPct val="100000"/>
              </a:lnSpc>
              <a:spcBef>
                <a:spcPts val="2250"/>
              </a:spcBef>
              <a:spcAft>
                <a:spcPts val="0"/>
              </a:spcAft>
              <a:buNone/>
            </a:pPr>
            <a:r>
              <a:rPr lang="pt-BR" sz="1200" b="0" i="0" u="none" strike="noStrike" cap="none">
                <a:solidFill>
                  <a:srgbClr val="000000"/>
                </a:solidFill>
                <a:latin typeface="Arial"/>
                <a:ea typeface="Arial"/>
                <a:cs typeface="Arial"/>
                <a:sym typeface="Arial"/>
              </a:rPr>
              <a:t>Pena - reclusão, de 4 (quatro) anos a 8 (oito) anos, e multa.</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2250"/>
              </a:spcBef>
              <a:spcAft>
                <a:spcPts val="0"/>
              </a:spcAft>
              <a:buNone/>
            </a:pPr>
            <a:r>
              <a:rPr lang="pt-BR" sz="12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1125"/>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pt-BR" sz="1200" b="0" i="0" u="none" strike="noStrike" cap="none">
                <a:solidFill>
                  <a:srgbClr val="000000"/>
                </a:solidFill>
                <a:latin typeface="Arial"/>
                <a:ea typeface="Arial"/>
                <a:cs typeface="Arial"/>
                <a:sym typeface="Arial"/>
              </a:rPr>
            </a:br>
            <a:br>
              <a:rPr lang="pt-BR" sz="1200" b="0" i="0" u="none" strike="noStrike" cap="none">
                <a:solidFill>
                  <a:srgbClr val="000000"/>
                </a:solidFill>
                <a:latin typeface="Arial"/>
                <a:ea typeface="Arial"/>
                <a:cs typeface="Arial"/>
                <a:sym typeface="Arial"/>
              </a:rPr>
            </a:b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7"/>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00" name="Google Shape;200;p17"/>
          <p:cNvSpPr/>
          <p:nvPr/>
        </p:nvSpPr>
        <p:spPr>
          <a:xfrm>
            <a:off x="1357853" y="260800"/>
            <a:ext cx="58038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2000" b="1" i="0" u="none" strike="noStrike" cap="none">
                <a:solidFill>
                  <a:srgbClr val="000000"/>
                </a:solidFill>
                <a:latin typeface="Calibri"/>
                <a:ea typeface="Calibri"/>
                <a:cs typeface="Calibri"/>
                <a:sym typeface="Calibri"/>
              </a:rPr>
              <a:t>CLASSIFICAÇÃO DOS CRIMES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01" name="Google Shape;201;p17"/>
          <p:cNvSpPr/>
          <p:nvPr/>
        </p:nvSpPr>
        <p:spPr>
          <a:xfrm>
            <a:off x="893000" y="868550"/>
            <a:ext cx="6733500" cy="215439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endParaRPr sz="2000" b="0" i="0" u="none" strike="noStrike" cap="none">
              <a:solidFill>
                <a:srgbClr val="000000"/>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1100"/>
              <a:buFont typeface="Arial"/>
              <a:buChar char="-"/>
            </a:pPr>
            <a:r>
              <a:rPr lang="pt-BR" sz="2000" b="0" i="0" u="none" strike="noStrike" cap="none">
                <a:solidFill>
                  <a:srgbClr val="000000"/>
                </a:solidFill>
                <a:latin typeface="Calibri"/>
                <a:ea typeface="Calibri"/>
                <a:cs typeface="Calibri"/>
                <a:sym typeface="Calibri"/>
              </a:rPr>
              <a:t>Crimes comissivos</a:t>
            </a:r>
            <a:endParaRPr/>
          </a:p>
          <a:p>
            <a:pPr marL="285750" marR="0" lvl="0" indent="-285750" algn="just" rtl="0">
              <a:lnSpc>
                <a:spcPct val="100000"/>
              </a:lnSpc>
              <a:spcBef>
                <a:spcPts val="0"/>
              </a:spcBef>
              <a:spcAft>
                <a:spcPts val="0"/>
              </a:spcAft>
              <a:buClr>
                <a:srgbClr val="000000"/>
              </a:buClr>
              <a:buSzPts val="1100"/>
              <a:buFont typeface="Arial"/>
              <a:buChar char="-"/>
            </a:pPr>
            <a:r>
              <a:rPr lang="pt-BR" sz="2000" b="0" i="0" u="none" strike="noStrike" cap="none">
                <a:solidFill>
                  <a:srgbClr val="000000"/>
                </a:solidFill>
                <a:latin typeface="Calibri"/>
                <a:ea typeface="Calibri"/>
                <a:cs typeface="Calibri"/>
                <a:sym typeface="Calibri"/>
              </a:rPr>
              <a:t>Crimes omissivos próprios</a:t>
            </a:r>
            <a:endParaRPr/>
          </a:p>
          <a:p>
            <a:pPr marL="285750" marR="0" lvl="0" indent="-285750" algn="just" rtl="0">
              <a:lnSpc>
                <a:spcPct val="100000"/>
              </a:lnSpc>
              <a:spcBef>
                <a:spcPts val="0"/>
              </a:spcBef>
              <a:spcAft>
                <a:spcPts val="0"/>
              </a:spcAft>
              <a:buClr>
                <a:srgbClr val="000000"/>
              </a:buClr>
              <a:buSzPts val="1100"/>
              <a:buFont typeface="Arial"/>
              <a:buChar char="-"/>
            </a:pPr>
            <a:r>
              <a:rPr lang="pt-BR" sz="2000" b="0" i="0" u="none" strike="noStrike" cap="none">
                <a:solidFill>
                  <a:srgbClr val="000000"/>
                </a:solidFill>
                <a:latin typeface="Calibri"/>
                <a:ea typeface="Calibri"/>
                <a:cs typeface="Calibri"/>
                <a:sym typeface="Calibri"/>
              </a:rPr>
              <a:t>Crimes omissivos impróprios</a:t>
            </a:r>
            <a:endParaRPr/>
          </a:p>
          <a:p>
            <a:pPr marL="285750" marR="0" lvl="0" indent="-215900" algn="just" rtl="0">
              <a:lnSpc>
                <a:spcPct val="100000"/>
              </a:lnSpc>
              <a:spcBef>
                <a:spcPts val="0"/>
              </a:spcBef>
              <a:spcAft>
                <a:spcPts val="0"/>
              </a:spcAft>
              <a:buClr>
                <a:srgbClr val="000000"/>
              </a:buClr>
              <a:buSzPts val="1100"/>
              <a:buFont typeface="Arial"/>
              <a:buNone/>
            </a:pPr>
            <a:endParaRPr sz="200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1100"/>
              <a:buFont typeface="Arial"/>
              <a:buChar char="-"/>
            </a:pPr>
            <a:r>
              <a:rPr lang="pt-BR" sz="2000" b="0" i="0" u="none" strike="noStrike" cap="none">
                <a:solidFill>
                  <a:srgbClr val="000000"/>
                </a:solidFill>
                <a:latin typeface="Calibri"/>
                <a:ea typeface="Calibri"/>
                <a:cs typeface="Calibri"/>
                <a:sym typeface="Calibri"/>
              </a:rPr>
              <a:t>Necessidade de verificação das consequências da omissão</a:t>
            </a:r>
            <a:endParaRPr/>
          </a:p>
          <a:p>
            <a:pPr marL="285750" marR="0" lvl="0" indent="-215900" algn="just"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18"/>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07" name="Google Shape;207;p18"/>
          <p:cNvSpPr/>
          <p:nvPr/>
        </p:nvSpPr>
        <p:spPr>
          <a:xfrm>
            <a:off x="1357853" y="260800"/>
            <a:ext cx="58038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2000" b="1" i="0" u="none" strike="noStrike" cap="none">
                <a:solidFill>
                  <a:srgbClr val="000000"/>
                </a:solidFill>
                <a:latin typeface="Calibri"/>
                <a:ea typeface="Calibri"/>
                <a:cs typeface="Calibri"/>
                <a:sym typeface="Calibri"/>
              </a:rPr>
              <a:t>PROBLEMAS A SEREM OBSERVADOS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08" name="Google Shape;208;p18"/>
          <p:cNvSpPr/>
          <p:nvPr/>
        </p:nvSpPr>
        <p:spPr>
          <a:xfrm>
            <a:off x="893000" y="868550"/>
            <a:ext cx="6733500" cy="2075656"/>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endParaRPr sz="1800" b="1" i="0" u="none" strike="noStrike" cap="none">
              <a:solidFill>
                <a:schemeClr val="dk1"/>
              </a:solidFill>
              <a:latin typeface="arial"/>
              <a:ea typeface="arial"/>
              <a:cs typeface="arial"/>
              <a:sym typeface="arial"/>
            </a:endParaRPr>
          </a:p>
          <a:p>
            <a:pPr marL="0" marR="0" lvl="0" indent="0" algn="just" rtl="0">
              <a:lnSpc>
                <a:spcPct val="107000"/>
              </a:lnSpc>
              <a:spcBef>
                <a:spcPts val="800"/>
              </a:spcBef>
              <a:spcAft>
                <a:spcPts val="800"/>
              </a:spcAft>
              <a:buNone/>
            </a:pPr>
            <a:r>
              <a:rPr lang="pt-BR" sz="1800" b="1" i="0" u="none" strike="noStrike" cap="none">
                <a:solidFill>
                  <a:schemeClr val="dk1"/>
                </a:solidFill>
                <a:latin typeface="arial"/>
                <a:ea typeface="arial"/>
                <a:cs typeface="arial"/>
                <a:sym typeface="arial"/>
              </a:rPr>
              <a:t>Crime comissivo </a:t>
            </a:r>
            <a:r>
              <a:rPr lang="pt-BR" sz="1800" b="0" i="0" u="none" strike="noStrike" cap="none">
                <a:solidFill>
                  <a:schemeClr val="dk1"/>
                </a:solidFill>
                <a:latin typeface="arial"/>
                <a:ea typeface="arial"/>
                <a:cs typeface="arial"/>
                <a:sym typeface="arial"/>
              </a:rPr>
              <a:t>é aquele cuja conduta típica requer um atuar positivo da parte do sujeito ativo. Assim, o tipo requer seja o crime praticado por um comportamento ativo. São crimes praticados mediante uma ação, por uma atividade, um comportamento atuante.</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g1f2ca59f451_0_78"/>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09" name="Google Shape;109;g1f2ca59f451_0_78"/>
          <p:cNvSpPr txBox="1"/>
          <p:nvPr/>
        </p:nvSpPr>
        <p:spPr>
          <a:xfrm>
            <a:off x="86095" y="-701262"/>
            <a:ext cx="8971800" cy="9291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1800"/>
              <a:buFont typeface="Arial"/>
              <a:buNone/>
            </a:pPr>
            <a:endParaRPr sz="1800" b="1" i="0" u="sng" strike="noStrike" cap="small" dirty="0">
              <a:solidFill>
                <a:srgbClr val="141414"/>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800"/>
              <a:buFont typeface="Arial"/>
              <a:buNone/>
            </a:pPr>
            <a:endParaRPr lang="pt-BR" sz="1800" b="1" i="0" u="sng" strike="noStrike" cap="small" dirty="0">
              <a:solidFill>
                <a:srgbClr val="141414"/>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800"/>
              <a:buFont typeface="Arial"/>
              <a:buNone/>
            </a:pPr>
            <a:r>
              <a:rPr lang="pt-BR" sz="1800" b="1" i="0" u="sng" strike="noStrike" cap="small" dirty="0">
                <a:solidFill>
                  <a:srgbClr val="141414"/>
                </a:solidFill>
                <a:latin typeface="Calibri"/>
                <a:ea typeface="Calibri"/>
                <a:cs typeface="Calibri"/>
                <a:sym typeface="Calibri"/>
              </a:rPr>
              <a:t>Currículo</a:t>
            </a:r>
          </a:p>
          <a:p>
            <a:pPr marL="457200" marR="0" lvl="1" indent="0" algn="just" rtl="0">
              <a:lnSpc>
                <a:spcPct val="115000"/>
              </a:lnSpc>
              <a:spcBef>
                <a:spcPts val="0"/>
              </a:spcBef>
              <a:spcAft>
                <a:spcPts val="0"/>
              </a:spcAft>
              <a:buClr>
                <a:srgbClr val="000000"/>
              </a:buClr>
              <a:buSzPts val="1600"/>
              <a:buFont typeface="Arial"/>
              <a:buNone/>
            </a:pPr>
            <a:r>
              <a:rPr lang="pt-BR" sz="1600" b="0" i="0" u="none" strike="noStrike" cap="none" dirty="0">
                <a:solidFill>
                  <a:srgbClr val="141414"/>
                </a:solidFill>
                <a:latin typeface="Calibri"/>
                <a:ea typeface="Calibri"/>
                <a:cs typeface="Calibri"/>
                <a:sym typeface="Calibri"/>
              </a:rPr>
              <a:t>Sócio da </a:t>
            </a:r>
            <a:r>
              <a:rPr lang="pt-BR" sz="1600" b="1" i="0" u="sng" strike="noStrike" cap="none" dirty="0">
                <a:solidFill>
                  <a:srgbClr val="141414"/>
                </a:solidFill>
                <a:latin typeface="Calibri"/>
                <a:ea typeface="Calibri"/>
                <a:cs typeface="Calibri"/>
                <a:sym typeface="Calibri"/>
              </a:rPr>
              <a:t>DALAGO ADVOCACIA e LÚMINA SOLUÇÕES INTELIGENTES </a:t>
            </a:r>
            <a:r>
              <a:rPr lang="pt-BR" sz="1600" b="0" i="0" u="none" strike="noStrike" cap="none" dirty="0">
                <a:solidFill>
                  <a:srgbClr val="141414"/>
                </a:solidFill>
                <a:latin typeface="Calibri"/>
                <a:ea typeface="Calibri"/>
                <a:cs typeface="Calibri"/>
                <a:sym typeface="Calibri"/>
              </a:rPr>
              <a:t>onde </a:t>
            </a:r>
            <a:r>
              <a:rPr lang="pt-BR" sz="1600" b="1" i="0" u="none" strike="noStrike" cap="none" dirty="0">
                <a:solidFill>
                  <a:srgbClr val="141414"/>
                </a:solidFill>
                <a:latin typeface="Calibri"/>
                <a:ea typeface="Calibri"/>
                <a:cs typeface="Calibri"/>
                <a:sym typeface="Calibri"/>
              </a:rPr>
              <a:t>advoga e assessora</a:t>
            </a:r>
            <a:r>
              <a:rPr lang="pt-BR" sz="1600" b="0" i="0" u="none" strike="noStrike" cap="none" dirty="0">
                <a:solidFill>
                  <a:srgbClr val="141414"/>
                </a:solidFill>
                <a:latin typeface="Calibri"/>
                <a:ea typeface="Calibri"/>
                <a:cs typeface="Calibri"/>
                <a:sym typeface="Calibri"/>
              </a:rPr>
              <a:t> </a:t>
            </a:r>
            <a:r>
              <a:rPr lang="pt-BR" sz="1600" b="1" i="0" u="none" strike="noStrike" cap="none" dirty="0">
                <a:solidFill>
                  <a:srgbClr val="000000"/>
                </a:solidFill>
                <a:latin typeface="Calibri"/>
                <a:ea typeface="Calibri"/>
                <a:cs typeface="Calibri"/>
                <a:sym typeface="Calibri"/>
              </a:rPr>
              <a:t>fornecedores da Administração Pública</a:t>
            </a:r>
            <a:r>
              <a:rPr lang="pt-BR" sz="1600" b="1" i="0" u="none" strike="noStrike" cap="none" dirty="0">
                <a:solidFill>
                  <a:srgbClr val="141414"/>
                </a:solidFill>
                <a:latin typeface="Calibri"/>
                <a:ea typeface="Calibri"/>
                <a:cs typeface="Calibri"/>
                <a:sym typeface="Calibri"/>
              </a:rPr>
              <a:t> e presta serviços para Municípios (consultorias, assessorias, treinamentos e projetos).</a:t>
            </a:r>
            <a:r>
              <a:rPr lang="pt-BR" sz="1600" b="0" i="0" u="none" strike="noStrike" cap="none" dirty="0">
                <a:solidFill>
                  <a:srgbClr val="141414"/>
                </a:solidFill>
                <a:latin typeface="Calibri"/>
                <a:ea typeface="Calibri"/>
                <a:cs typeface="Calibri"/>
                <a:sym typeface="Calibri"/>
              </a:rPr>
              <a:t> </a:t>
            </a:r>
          </a:p>
          <a:p>
            <a:pPr marL="457200" marR="0" lvl="1" indent="0" algn="just" rtl="0">
              <a:lnSpc>
                <a:spcPct val="115000"/>
              </a:lnSpc>
              <a:spcBef>
                <a:spcPts val="0"/>
              </a:spcBef>
              <a:spcAft>
                <a:spcPts val="0"/>
              </a:spcAft>
              <a:buClr>
                <a:srgbClr val="000000"/>
              </a:buClr>
              <a:buSzPts val="1600"/>
              <a:buFont typeface="Arial"/>
              <a:buNone/>
            </a:pPr>
            <a:endParaRPr lang="pt-BR" sz="1600" b="0" i="0" u="none" strike="noStrike" cap="none" dirty="0">
              <a:solidFill>
                <a:srgbClr val="141414"/>
              </a:solidFill>
              <a:latin typeface="Calibri"/>
              <a:ea typeface="Calibri"/>
              <a:cs typeface="Calibri"/>
              <a:sym typeface="Calibri"/>
            </a:endParaRPr>
          </a:p>
          <a:p>
            <a:pPr marL="457200" marR="0" lvl="0" indent="-330200" algn="just" rtl="0">
              <a:lnSpc>
                <a:spcPct val="115000"/>
              </a:lnSpc>
              <a:spcBef>
                <a:spcPts val="0"/>
              </a:spcBef>
              <a:spcAft>
                <a:spcPts val="0"/>
              </a:spcAft>
              <a:buClr>
                <a:srgbClr val="141414"/>
              </a:buClr>
              <a:buSzPts val="1600"/>
              <a:buFont typeface="Calibri"/>
              <a:buChar char="●"/>
            </a:pPr>
            <a:r>
              <a:rPr lang="pt-BR" sz="1600" b="0" i="0" u="none" strike="noStrike" cap="none" dirty="0">
                <a:solidFill>
                  <a:srgbClr val="141414"/>
                </a:solidFill>
                <a:latin typeface="Calibri"/>
                <a:ea typeface="Calibri"/>
                <a:cs typeface="Calibri"/>
                <a:sym typeface="Calibri"/>
              </a:rPr>
              <a:t>Mestrando em Direito – </a:t>
            </a:r>
            <a:r>
              <a:rPr lang="pt-BR" sz="1600" b="0" i="0" u="none" strike="noStrike" cap="none" dirty="0" err="1">
                <a:solidFill>
                  <a:srgbClr val="141414"/>
                </a:solidFill>
                <a:latin typeface="Calibri"/>
                <a:ea typeface="Calibri"/>
                <a:cs typeface="Calibri"/>
                <a:sym typeface="Calibri"/>
              </a:rPr>
              <a:t>Unochapecó</a:t>
            </a:r>
            <a:endParaRPr lang="pt-BR" sz="1600" b="0" i="0" u="none" strike="noStrike" cap="none" dirty="0">
              <a:solidFill>
                <a:srgbClr val="141414"/>
              </a:solidFill>
              <a:latin typeface="Calibri"/>
              <a:ea typeface="Calibri"/>
              <a:cs typeface="Calibri"/>
              <a:sym typeface="Calibri"/>
            </a:endParaRPr>
          </a:p>
          <a:p>
            <a:pPr marL="457200" marR="0" lvl="0" indent="-330200" algn="just" rtl="0">
              <a:lnSpc>
                <a:spcPct val="115000"/>
              </a:lnSpc>
              <a:spcBef>
                <a:spcPts val="0"/>
              </a:spcBef>
              <a:spcAft>
                <a:spcPts val="0"/>
              </a:spcAft>
              <a:buClr>
                <a:srgbClr val="141414"/>
              </a:buClr>
              <a:buSzPts val="1600"/>
              <a:buFont typeface="Calibri"/>
              <a:buChar char="●"/>
            </a:pPr>
            <a:r>
              <a:rPr lang="pt-BR" sz="1600" b="0" i="0" u="none" strike="noStrike" cap="none" dirty="0">
                <a:solidFill>
                  <a:srgbClr val="141414"/>
                </a:solidFill>
                <a:latin typeface="Calibri"/>
                <a:ea typeface="Calibri"/>
                <a:cs typeface="Calibri"/>
                <a:sym typeface="Calibri"/>
              </a:rPr>
              <a:t>Pós-Graduado em Direito Público Administrativo, Constitucional e Tributário pela PUC/RS</a:t>
            </a:r>
            <a:endParaRPr lang="pt-BR" sz="1600" b="0" i="0" u="none" strike="noStrike" cap="none" dirty="0">
              <a:solidFill>
                <a:srgbClr val="000000"/>
              </a:solidFill>
              <a:latin typeface="Calibri"/>
              <a:ea typeface="Calibri"/>
              <a:cs typeface="Calibri"/>
              <a:sym typeface="Calibri"/>
            </a:endParaRPr>
          </a:p>
          <a:p>
            <a:pPr marL="457200" marR="0" lvl="0" indent="-330200" algn="just" rtl="0">
              <a:lnSpc>
                <a:spcPct val="115000"/>
              </a:lnSpc>
              <a:spcBef>
                <a:spcPts val="0"/>
              </a:spcBef>
              <a:spcAft>
                <a:spcPts val="0"/>
              </a:spcAft>
              <a:buClr>
                <a:srgbClr val="141414"/>
              </a:buClr>
              <a:buSzPts val="1600"/>
              <a:buFont typeface="Calibri"/>
              <a:buChar char="●"/>
            </a:pPr>
            <a:r>
              <a:rPr lang="pt-BR" sz="1600" b="0" i="0" u="none" strike="noStrike" cap="none" dirty="0">
                <a:solidFill>
                  <a:srgbClr val="141414"/>
                </a:solidFill>
                <a:latin typeface="Calibri"/>
                <a:ea typeface="Calibri"/>
                <a:cs typeface="Calibri"/>
                <a:sym typeface="Calibri"/>
              </a:rPr>
              <a:t>Pós-Graduado em Licitações e Contratos Administrativos pela FAEL/PR</a:t>
            </a:r>
            <a:endParaRPr lang="pt-BR" sz="1600" b="0" i="0" u="none" strike="noStrike" cap="none" dirty="0">
              <a:solidFill>
                <a:srgbClr val="000000"/>
              </a:solidFill>
              <a:latin typeface="Calibri"/>
              <a:ea typeface="Calibri"/>
              <a:cs typeface="Calibri"/>
              <a:sym typeface="Calibri"/>
            </a:endParaRPr>
          </a:p>
          <a:p>
            <a:pPr marL="457200" marR="0" lvl="0" indent="-330200" algn="just" rtl="0">
              <a:lnSpc>
                <a:spcPct val="115000"/>
              </a:lnSpc>
              <a:spcBef>
                <a:spcPts val="0"/>
              </a:spcBef>
              <a:spcAft>
                <a:spcPts val="0"/>
              </a:spcAft>
              <a:buClr>
                <a:srgbClr val="141414"/>
              </a:buClr>
              <a:buSzPts val="1600"/>
              <a:buFont typeface="Calibri"/>
              <a:buChar char="●"/>
            </a:pPr>
            <a:r>
              <a:rPr lang="pt-BR" sz="1600" b="0" i="0" u="none" strike="noStrike" cap="none" dirty="0">
                <a:solidFill>
                  <a:srgbClr val="141414"/>
                </a:solidFill>
                <a:latin typeface="Calibri"/>
                <a:ea typeface="Calibri"/>
                <a:cs typeface="Calibri"/>
                <a:sym typeface="Calibri"/>
              </a:rPr>
              <a:t>Pós Graduado em Práticas Sociais pela Faculdade São Fidélis/RJ</a:t>
            </a:r>
            <a:endParaRPr lang="pt-BR" sz="1600" b="0" i="0" u="none" strike="noStrike" cap="none" dirty="0">
              <a:solidFill>
                <a:srgbClr val="000000"/>
              </a:solidFill>
              <a:latin typeface="Calibri"/>
              <a:ea typeface="Calibri"/>
              <a:cs typeface="Calibri"/>
              <a:sym typeface="Calibri"/>
            </a:endParaRPr>
          </a:p>
          <a:p>
            <a:pPr marL="457200" marR="0" lvl="0" indent="-330200" algn="just" rtl="0">
              <a:lnSpc>
                <a:spcPct val="115000"/>
              </a:lnSpc>
              <a:spcBef>
                <a:spcPts val="0"/>
              </a:spcBef>
              <a:spcAft>
                <a:spcPts val="0"/>
              </a:spcAft>
              <a:buClr>
                <a:srgbClr val="141414"/>
              </a:buClr>
              <a:buSzPts val="1600"/>
              <a:buFont typeface="Calibri"/>
              <a:buChar char="●"/>
            </a:pPr>
            <a:r>
              <a:rPr lang="pt-BR" sz="1600" b="0" i="0" u="none" strike="noStrike" cap="none" dirty="0" err="1">
                <a:solidFill>
                  <a:srgbClr val="141414"/>
                </a:solidFill>
                <a:latin typeface="Calibri"/>
                <a:ea typeface="Calibri"/>
                <a:cs typeface="Calibri"/>
                <a:sym typeface="Calibri"/>
              </a:rPr>
              <a:t>Ex</a:t>
            </a:r>
            <a:r>
              <a:rPr lang="pt-BR" sz="1600" b="0" i="0" u="none" strike="noStrike" cap="none" dirty="0">
                <a:solidFill>
                  <a:srgbClr val="141414"/>
                </a:solidFill>
                <a:latin typeface="Calibri"/>
                <a:ea typeface="Calibri"/>
                <a:cs typeface="Calibri"/>
                <a:sym typeface="Calibri"/>
              </a:rPr>
              <a:t> Coordenador de Projetos, Gerente de Finanças, Diretor de Compras, Técnico de Compras, Assessor Jurídico Municipal, Leiloeiro, Pregoeiro, Presidente da Comissão de Licitação e Agente de Contratação</a:t>
            </a:r>
            <a:endParaRPr lang="pt-BR" sz="1600" b="0" i="0" u="none" strike="noStrike" cap="none" dirty="0">
              <a:solidFill>
                <a:srgbClr val="000000"/>
              </a:solidFill>
              <a:latin typeface="Calibri"/>
              <a:ea typeface="Calibri"/>
              <a:cs typeface="Calibri"/>
              <a:sym typeface="Calibri"/>
            </a:endParaRPr>
          </a:p>
          <a:p>
            <a:pPr marL="457200" marR="0" lvl="0" indent="-330200" algn="just" rtl="0">
              <a:lnSpc>
                <a:spcPct val="115000"/>
              </a:lnSpc>
              <a:spcBef>
                <a:spcPts val="0"/>
              </a:spcBef>
              <a:spcAft>
                <a:spcPts val="0"/>
              </a:spcAft>
              <a:buClr>
                <a:srgbClr val="141414"/>
              </a:buClr>
              <a:buSzPts val="1600"/>
              <a:buFont typeface="Calibri"/>
              <a:buChar char="●"/>
            </a:pPr>
            <a:r>
              <a:rPr lang="pt-BR" sz="1600" b="0" i="0" u="none" strike="noStrike" cap="none" dirty="0">
                <a:solidFill>
                  <a:srgbClr val="141414"/>
                </a:solidFill>
                <a:latin typeface="Calibri"/>
                <a:ea typeface="Calibri"/>
                <a:cs typeface="Calibri"/>
                <a:sym typeface="Calibri"/>
              </a:rPr>
              <a:t>Consultor do Sebrae/SC nas áreas de compras públicas, Direito Administrativo e Empresarial.</a:t>
            </a:r>
            <a:endParaRPr lang="pt-BR" sz="1600" b="0" i="0" u="none" strike="noStrike" cap="none" dirty="0">
              <a:solidFill>
                <a:srgbClr val="000000"/>
              </a:solidFill>
              <a:latin typeface="Calibri"/>
              <a:ea typeface="Calibri"/>
              <a:cs typeface="Calibri"/>
              <a:sym typeface="Calibri"/>
            </a:endParaRPr>
          </a:p>
          <a:p>
            <a:pPr marL="457200" marR="0" lvl="0" indent="-330200" algn="just" rtl="0">
              <a:lnSpc>
                <a:spcPct val="115000"/>
              </a:lnSpc>
              <a:spcBef>
                <a:spcPts val="0"/>
              </a:spcBef>
              <a:spcAft>
                <a:spcPts val="0"/>
              </a:spcAft>
              <a:buClr>
                <a:srgbClr val="141414"/>
              </a:buClr>
              <a:buSzPts val="1600"/>
              <a:buFont typeface="Calibri"/>
              <a:buChar char="●"/>
            </a:pPr>
            <a:r>
              <a:rPr lang="pt-BR" sz="1600" b="0" i="0" u="none" strike="noStrike" cap="none" dirty="0">
                <a:solidFill>
                  <a:srgbClr val="141414"/>
                </a:solidFill>
                <a:latin typeface="Calibri"/>
                <a:ea typeface="Calibri"/>
                <a:cs typeface="Calibri"/>
                <a:sym typeface="Calibri"/>
              </a:rPr>
              <a:t>Consultor e Professor da Escola de Gestão Pública Municipal – EGEM</a:t>
            </a:r>
            <a:endParaRPr lang="pt-BR" dirty="0"/>
          </a:p>
          <a:p>
            <a:pPr marL="457200" marR="0" lvl="0" indent="-330200" algn="just" rtl="0">
              <a:lnSpc>
                <a:spcPct val="115000"/>
              </a:lnSpc>
              <a:spcBef>
                <a:spcPts val="0"/>
              </a:spcBef>
              <a:spcAft>
                <a:spcPts val="0"/>
              </a:spcAft>
              <a:buClr>
                <a:srgbClr val="141414"/>
              </a:buClr>
              <a:buSzPts val="1600"/>
              <a:buFont typeface="Calibri"/>
              <a:buChar char="●"/>
            </a:pPr>
            <a:r>
              <a:rPr lang="pt-BR" sz="1600" b="0" i="0" u="none" strike="noStrike" cap="none" dirty="0">
                <a:solidFill>
                  <a:srgbClr val="141414"/>
                </a:solidFill>
                <a:latin typeface="Calibri"/>
                <a:ea typeface="Calibri"/>
                <a:cs typeface="Calibri"/>
                <a:sym typeface="Calibri"/>
              </a:rPr>
              <a:t>Professor da </a:t>
            </a:r>
            <a:r>
              <a:rPr lang="pt-BR" sz="1600" b="0" i="0" u="none" strike="noStrike" cap="none" dirty="0" err="1">
                <a:solidFill>
                  <a:srgbClr val="141414"/>
                </a:solidFill>
                <a:latin typeface="Calibri"/>
                <a:ea typeface="Calibri"/>
                <a:cs typeface="Calibri"/>
                <a:sym typeface="Calibri"/>
              </a:rPr>
              <a:t>Uniflex</a:t>
            </a:r>
            <a:r>
              <a:rPr lang="pt-BR" sz="1600" b="0" i="0" u="none" strike="noStrike" cap="none" dirty="0">
                <a:solidFill>
                  <a:srgbClr val="141414"/>
                </a:solidFill>
                <a:latin typeface="Calibri"/>
                <a:ea typeface="Calibri"/>
                <a:cs typeface="Calibri"/>
                <a:sym typeface="Calibri"/>
              </a:rPr>
              <a:t> – Curitiba</a:t>
            </a:r>
            <a:endParaRPr lang="pt-BR" sz="1600" b="0" i="0" u="none" strike="noStrike" cap="none" dirty="0">
              <a:solidFill>
                <a:srgbClr val="000000"/>
              </a:solidFill>
              <a:latin typeface="Calibri"/>
              <a:ea typeface="Calibri"/>
              <a:cs typeface="Calibri"/>
              <a:sym typeface="Calibri"/>
            </a:endParaRPr>
          </a:p>
          <a:p>
            <a:pPr marL="457200" marR="0" lvl="0" indent="-330200" algn="just" rtl="0">
              <a:lnSpc>
                <a:spcPct val="115000"/>
              </a:lnSpc>
              <a:spcBef>
                <a:spcPts val="0"/>
              </a:spcBef>
              <a:spcAft>
                <a:spcPts val="0"/>
              </a:spcAft>
              <a:buClr>
                <a:srgbClr val="141414"/>
              </a:buClr>
              <a:buSzPts val="1600"/>
              <a:buFont typeface="Calibri"/>
              <a:buChar char="●"/>
            </a:pPr>
            <a:r>
              <a:rPr lang="pt-BR" sz="1600" b="0" i="0" u="none" strike="noStrike" cap="none" dirty="0">
                <a:solidFill>
                  <a:srgbClr val="141414"/>
                </a:solidFill>
                <a:latin typeface="Calibri"/>
                <a:ea typeface="Calibri"/>
                <a:cs typeface="Calibri"/>
                <a:sym typeface="Calibri"/>
              </a:rPr>
              <a:t>Possui mais de </a:t>
            </a:r>
            <a:r>
              <a:rPr lang="pt-BR" sz="1600" dirty="0">
                <a:solidFill>
                  <a:srgbClr val="141414"/>
                </a:solidFill>
                <a:latin typeface="Calibri"/>
                <a:ea typeface="Calibri"/>
                <a:cs typeface="Calibri"/>
                <a:sym typeface="Calibri"/>
              </a:rPr>
              <a:t>8 </a:t>
            </a:r>
            <a:r>
              <a:rPr lang="pt-BR" sz="1600" b="0" i="0" u="none" strike="noStrike" cap="none" dirty="0">
                <a:solidFill>
                  <a:srgbClr val="141414"/>
                </a:solidFill>
                <a:latin typeface="Calibri"/>
                <a:ea typeface="Calibri"/>
                <a:cs typeface="Calibri"/>
                <a:sym typeface="Calibri"/>
              </a:rPr>
              <a:t>anos de experiência com Licitações e Contratos Administrativos</a:t>
            </a:r>
            <a:endParaRPr lang="pt-BR" sz="1600" b="0" i="0" u="none" strike="noStrike" cap="none" dirty="0">
              <a:solidFill>
                <a:srgbClr val="000000"/>
              </a:solidFill>
              <a:latin typeface="Calibri"/>
              <a:ea typeface="Calibri"/>
              <a:cs typeface="Calibri"/>
              <a:sym typeface="Calibri"/>
            </a:endParaRPr>
          </a:p>
          <a:p>
            <a:pPr marL="457200" marR="0" lvl="1" indent="0" algn="ctr" rtl="0">
              <a:lnSpc>
                <a:spcPct val="115000"/>
              </a:lnSpc>
              <a:spcBef>
                <a:spcPts val="0"/>
              </a:spcBef>
              <a:spcAft>
                <a:spcPts val="0"/>
              </a:spcAft>
              <a:buClr>
                <a:srgbClr val="000000"/>
              </a:buClr>
              <a:buSzPts val="1600"/>
              <a:buFont typeface="Arial"/>
              <a:buNone/>
            </a:pPr>
            <a:endParaRPr sz="1600" b="1" i="0" u="none" strike="noStrike" cap="none" dirty="0">
              <a:solidFill>
                <a:srgbClr val="141414"/>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1200"/>
              <a:buFont typeface="Arial"/>
              <a:buNone/>
            </a:pPr>
            <a:br>
              <a:rPr lang="pt-BR" sz="1200" b="0" i="0" u="none" strike="noStrike" cap="none" dirty="0">
                <a:solidFill>
                  <a:srgbClr val="000000"/>
                </a:solidFill>
                <a:latin typeface="Calibri"/>
                <a:ea typeface="Calibri"/>
                <a:cs typeface="Calibri"/>
                <a:sym typeface="Calibri"/>
              </a:rPr>
            </a:br>
            <a:endParaRPr sz="1200" b="0" i="0" u="none" strike="noStrike" cap="none" dirty="0">
              <a:solidFill>
                <a:srgbClr val="000000"/>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19"/>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14" name="Google Shape;214;p19"/>
          <p:cNvSpPr/>
          <p:nvPr/>
        </p:nvSpPr>
        <p:spPr>
          <a:xfrm>
            <a:off x="1357853" y="260800"/>
            <a:ext cx="58038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2000" b="1" i="0" u="none" strike="noStrike" cap="none">
                <a:solidFill>
                  <a:srgbClr val="000000"/>
                </a:solidFill>
                <a:latin typeface="Calibri"/>
                <a:ea typeface="Calibri"/>
                <a:cs typeface="Calibri"/>
                <a:sym typeface="Calibri"/>
              </a:rPr>
              <a:t>PROBLEMAS A SEREM OBSERVADOS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15" name="Google Shape;215;p19"/>
          <p:cNvSpPr/>
          <p:nvPr/>
        </p:nvSpPr>
        <p:spPr>
          <a:xfrm>
            <a:off x="893000" y="868550"/>
            <a:ext cx="6733500" cy="277097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endParaRPr sz="1800" b="1" i="0" u="none" strike="noStrike" cap="none">
              <a:solidFill>
                <a:srgbClr val="040C28"/>
              </a:solidFill>
              <a:latin typeface="Arial"/>
              <a:ea typeface="Arial"/>
              <a:cs typeface="Arial"/>
              <a:sym typeface="Arial"/>
            </a:endParaRPr>
          </a:p>
          <a:p>
            <a:pPr marL="0" marR="0" lvl="0" indent="0" algn="just" rtl="0">
              <a:lnSpc>
                <a:spcPct val="107000"/>
              </a:lnSpc>
              <a:spcBef>
                <a:spcPts val="800"/>
              </a:spcBef>
              <a:spcAft>
                <a:spcPts val="0"/>
              </a:spcAft>
              <a:buNone/>
            </a:pPr>
            <a:r>
              <a:rPr lang="pt-BR" sz="1800" b="1" i="0" u="none" strike="noStrike" cap="none">
                <a:solidFill>
                  <a:srgbClr val="040C28"/>
                </a:solidFill>
                <a:latin typeface="Arial"/>
                <a:ea typeface="Arial"/>
                <a:cs typeface="Arial"/>
                <a:sym typeface="Arial"/>
              </a:rPr>
              <a:t>Crimes</a:t>
            </a:r>
            <a:r>
              <a:rPr lang="pt-BR" sz="1800" b="1" i="0" u="none" strike="noStrike" cap="none">
                <a:solidFill>
                  <a:srgbClr val="1F1F1F"/>
                </a:solidFill>
                <a:latin typeface="Arial"/>
                <a:ea typeface="Arial"/>
                <a:cs typeface="Arial"/>
                <a:sym typeface="Arial"/>
              </a:rPr>
              <a:t> omissivos próprios </a:t>
            </a:r>
            <a:r>
              <a:rPr lang="pt-BR" sz="1800" b="0" i="0" u="none" strike="noStrike" cap="none">
                <a:solidFill>
                  <a:srgbClr val="1F1F1F"/>
                </a:solidFill>
                <a:latin typeface="Arial"/>
                <a:ea typeface="Arial"/>
                <a:cs typeface="Arial"/>
                <a:sym typeface="Arial"/>
              </a:rPr>
              <a:t>(omissivos puros) são os que objetivamente são descritos com uma conduta negativa, de não fazer o que a lei determina, consistindo na omissão na transgressão da norma jurídica e não sendo necessário qualquer resultado naturalístico.</a:t>
            </a:r>
            <a:endParaRPr/>
          </a:p>
          <a:p>
            <a:pPr marL="0" marR="0" lvl="0" indent="0" algn="just" rtl="0">
              <a:lnSpc>
                <a:spcPct val="107000"/>
              </a:lnSpc>
              <a:spcBef>
                <a:spcPts val="800"/>
              </a:spcBef>
              <a:spcAft>
                <a:spcPts val="800"/>
              </a:spcAft>
              <a:buNone/>
            </a:pPr>
            <a:r>
              <a:rPr lang="pt-BR" sz="1800" b="0" i="0" u="none" strike="noStrike" cap="none">
                <a:solidFill>
                  <a:srgbClr val="1F1F1F"/>
                </a:solidFill>
                <a:latin typeface="Arial"/>
                <a:ea typeface="Arial"/>
                <a:cs typeface="Arial"/>
                <a:sym typeface="Arial"/>
              </a:rPr>
              <a:t>Exigem a existência de um tipo penal específico, inexistindo não se caracteriza conduta delituosa</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0"/>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21" name="Google Shape;221;p20"/>
          <p:cNvSpPr/>
          <p:nvPr/>
        </p:nvSpPr>
        <p:spPr>
          <a:xfrm>
            <a:off x="1357853" y="260800"/>
            <a:ext cx="58038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2000" b="1" i="0" u="none" strike="noStrike" cap="none">
                <a:solidFill>
                  <a:srgbClr val="000000"/>
                </a:solidFill>
                <a:latin typeface="Calibri"/>
                <a:ea typeface="Calibri"/>
                <a:cs typeface="Calibri"/>
                <a:sym typeface="Calibri"/>
              </a:rPr>
              <a:t>PROBLEMAS A SEREM OBSERVADOS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22" name="Google Shape;222;p20"/>
          <p:cNvSpPr/>
          <p:nvPr/>
        </p:nvSpPr>
        <p:spPr>
          <a:xfrm>
            <a:off x="893000" y="868550"/>
            <a:ext cx="6733500" cy="1779293"/>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endParaRPr sz="1800" b="1" i="0" u="none" strike="noStrike" cap="none">
              <a:solidFill>
                <a:srgbClr val="1F1F1F"/>
              </a:solidFill>
              <a:latin typeface="Arial"/>
              <a:ea typeface="Arial"/>
              <a:cs typeface="Arial"/>
              <a:sym typeface="Arial"/>
            </a:endParaRPr>
          </a:p>
          <a:p>
            <a:pPr marL="0" marR="0" lvl="0" indent="0" algn="just" rtl="0">
              <a:lnSpc>
                <a:spcPct val="107000"/>
              </a:lnSpc>
              <a:spcBef>
                <a:spcPts val="800"/>
              </a:spcBef>
              <a:spcAft>
                <a:spcPts val="800"/>
              </a:spcAft>
              <a:buNone/>
            </a:pPr>
            <a:r>
              <a:rPr lang="pt-BR" sz="1800" b="1" i="0" u="none" strike="noStrike" cap="none">
                <a:solidFill>
                  <a:srgbClr val="1F1F1F"/>
                </a:solidFill>
                <a:latin typeface="Arial"/>
                <a:ea typeface="Arial"/>
                <a:cs typeface="Arial"/>
                <a:sym typeface="Arial"/>
              </a:rPr>
              <a:t>Crimes omissivos impróprios </a:t>
            </a:r>
            <a:r>
              <a:rPr lang="pt-BR" sz="1800" b="0" i="0" u="none" strike="noStrike" cap="none">
                <a:solidFill>
                  <a:srgbClr val="040C28"/>
                </a:solidFill>
                <a:latin typeface="Arial"/>
                <a:ea typeface="Arial"/>
                <a:cs typeface="Arial"/>
                <a:sym typeface="Arial"/>
              </a:rPr>
              <a:t>ocorrem quando o omitente tinha o dever e o poder de evitar um resultado e não o faz</a:t>
            </a:r>
            <a:r>
              <a:rPr lang="pt-BR" sz="1800" b="0" i="0" u="none" strike="noStrike" cap="none">
                <a:solidFill>
                  <a:srgbClr val="1F1F1F"/>
                </a:solidFill>
                <a:latin typeface="Arial"/>
                <a:ea typeface="Arial"/>
                <a:cs typeface="Arial"/>
                <a:sym typeface="Arial"/>
              </a:rPr>
              <a:t>. Esse dever deriva da lei ou da assunção voluntária da tarefa de proteção.</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21"/>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28" name="Google Shape;228;p21"/>
          <p:cNvSpPr/>
          <p:nvPr/>
        </p:nvSpPr>
        <p:spPr>
          <a:xfrm>
            <a:off x="1357853" y="260800"/>
            <a:ext cx="58038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2000" b="1" i="0" u="none" strike="noStrike" cap="none">
                <a:solidFill>
                  <a:srgbClr val="000000"/>
                </a:solidFill>
                <a:latin typeface="Calibri"/>
                <a:ea typeface="Calibri"/>
                <a:cs typeface="Calibri"/>
                <a:sym typeface="Calibri"/>
              </a:rPr>
              <a:t>PROBLEMAS A SEREM OBSERVADOS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29" name="Google Shape;229;p21"/>
          <p:cNvSpPr/>
          <p:nvPr/>
        </p:nvSpPr>
        <p:spPr>
          <a:xfrm>
            <a:off x="893000" y="868550"/>
            <a:ext cx="6733500" cy="313735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600" b="0" i="0" u="none" strike="noStrike" cap="none">
                <a:solidFill>
                  <a:srgbClr val="000000"/>
                </a:solidFill>
                <a:latin typeface="Arial"/>
                <a:ea typeface="Arial"/>
                <a:cs typeface="Arial"/>
                <a:sym typeface="Arial"/>
              </a:rPr>
              <a:t>Art. 169. As contratações públicas deverão submeter-se a práticas contínuas e permanentes de gestão de riscos e de controle preventivo, inclusive mediante adoção de recursos de tecnologia da informação, e, além de estar subordinadas ao controle social, sujeitar-se-ão às seguintes </a:t>
            </a:r>
            <a:r>
              <a:rPr lang="pt-BR" sz="1600" b="1" i="0" u="none" strike="noStrike" cap="none">
                <a:solidFill>
                  <a:srgbClr val="000000"/>
                </a:solidFill>
                <a:latin typeface="Arial"/>
                <a:ea typeface="Arial"/>
                <a:cs typeface="Arial"/>
                <a:sym typeface="Arial"/>
              </a:rPr>
              <a:t>linhas de defesa</a:t>
            </a:r>
            <a:r>
              <a:rPr lang="pt-BR" sz="1600" b="0" i="0" u="none" strike="noStrike" cap="none">
                <a:solidFill>
                  <a:srgbClr val="000000"/>
                </a:solidFill>
                <a:latin typeface="Arial"/>
                <a:ea typeface="Arial"/>
                <a:cs typeface="Arial"/>
                <a:sym typeface="Arial"/>
              </a:rPr>
              <a:t>:</a:t>
            </a:r>
            <a:endParaRPr/>
          </a:p>
          <a:p>
            <a:pPr marL="0" marR="0" lvl="0" indent="0" algn="just" rtl="0">
              <a:lnSpc>
                <a:spcPct val="107000"/>
              </a:lnSpc>
              <a:spcBef>
                <a:spcPts val="80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800"/>
              </a:spcAft>
              <a:buNone/>
            </a:pPr>
            <a:r>
              <a:rPr lang="pt-BR" sz="1600" b="0" i="0" u="none" strike="noStrike" cap="none">
                <a:solidFill>
                  <a:srgbClr val="000000"/>
                </a:solidFill>
                <a:latin typeface="Arial"/>
                <a:ea typeface="Arial"/>
                <a:cs typeface="Arial"/>
                <a:sym typeface="Arial"/>
              </a:rPr>
              <a:t>I - primeira linha de defesa, integrada por servidores e empregados públicos, </a:t>
            </a:r>
            <a:r>
              <a:rPr lang="pt-BR" sz="1600" b="1" i="0" u="sng" strike="noStrike" cap="none">
                <a:solidFill>
                  <a:srgbClr val="000000"/>
                </a:solidFill>
                <a:latin typeface="Arial"/>
                <a:ea typeface="Arial"/>
                <a:cs typeface="Arial"/>
                <a:sym typeface="Arial"/>
              </a:rPr>
              <a:t>agentes de licitação </a:t>
            </a:r>
            <a:r>
              <a:rPr lang="pt-BR" sz="1600" b="0" i="0" u="none" strike="noStrike" cap="none">
                <a:solidFill>
                  <a:srgbClr val="000000"/>
                </a:solidFill>
                <a:latin typeface="Arial"/>
                <a:ea typeface="Arial"/>
                <a:cs typeface="Arial"/>
                <a:sym typeface="Arial"/>
              </a:rPr>
              <a:t>e autoridades que atuam na estrutura de governança do órgão ou entidade;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22"/>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35" name="Google Shape;235;p22"/>
          <p:cNvSpPr/>
          <p:nvPr/>
        </p:nvSpPr>
        <p:spPr>
          <a:xfrm>
            <a:off x="1357853" y="260800"/>
            <a:ext cx="58038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2000" b="1" i="0" u="none" strike="noStrike" cap="none">
                <a:solidFill>
                  <a:srgbClr val="000000"/>
                </a:solidFill>
                <a:latin typeface="Calibri"/>
                <a:ea typeface="Calibri"/>
                <a:cs typeface="Calibri"/>
                <a:sym typeface="Calibri"/>
              </a:rPr>
              <a:t>PROBLEMAS A SEREM OBSERVADOS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36" name="Google Shape;236;p22"/>
          <p:cNvSpPr/>
          <p:nvPr/>
        </p:nvSpPr>
        <p:spPr>
          <a:xfrm>
            <a:off x="893000" y="868550"/>
            <a:ext cx="6733500" cy="2141764"/>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800"/>
              </a:spcAft>
              <a:buNone/>
            </a:pPr>
            <a:r>
              <a:rPr lang="pt-BR" sz="1600" b="0" i="0" u="none" strike="noStrike" cap="none">
                <a:solidFill>
                  <a:srgbClr val="000000"/>
                </a:solidFill>
                <a:latin typeface="Arial"/>
                <a:ea typeface="Arial"/>
                <a:cs typeface="Arial"/>
                <a:sym typeface="Arial"/>
              </a:rPr>
              <a:t>LX - </a:t>
            </a:r>
            <a:r>
              <a:rPr lang="pt-BR" sz="1600" b="1" i="0" u="none" strike="noStrike" cap="none">
                <a:solidFill>
                  <a:srgbClr val="000000"/>
                </a:solidFill>
                <a:latin typeface="Arial"/>
                <a:ea typeface="Arial"/>
                <a:cs typeface="Arial"/>
                <a:sym typeface="Arial"/>
              </a:rPr>
              <a:t>agente de contratação: </a:t>
            </a:r>
            <a:r>
              <a:rPr lang="pt-BR" sz="1600" b="0" i="0" u="none" strike="noStrike" cap="none">
                <a:solidFill>
                  <a:srgbClr val="000000"/>
                </a:solidFill>
                <a:latin typeface="Arial"/>
                <a:ea typeface="Arial"/>
                <a:cs typeface="Arial"/>
                <a:sym typeface="Arial"/>
              </a:rPr>
              <a:t>pessoa designada pela autoridade competente, entre servidores efetivos ou empregados públicos dos quadros permanentes da Administração Pública, para tomar decisões, acompanhar o trâmite da licitação, dar impulso ao procedimento licitatório e executar quaisquer outras atividades necessárias ao bom andamento do certame até a homologação.</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pic>
        <p:nvPicPr>
          <p:cNvPr id="241" name="Google Shape;241;p23"/>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242" name="Google Shape;242;p23"/>
          <p:cNvSpPr/>
          <p:nvPr/>
        </p:nvSpPr>
        <p:spPr>
          <a:xfrm>
            <a:off x="1357853" y="260800"/>
            <a:ext cx="58038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2000" b="1" i="0" u="none" strike="noStrike" cap="none">
                <a:solidFill>
                  <a:srgbClr val="000000"/>
                </a:solidFill>
                <a:latin typeface="Calibri"/>
                <a:ea typeface="Calibri"/>
                <a:cs typeface="Calibri"/>
                <a:sym typeface="Calibri"/>
              </a:rPr>
              <a:t>PROBLEMAS A SEREM OBSERVADOS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43" name="Google Shape;243;p23"/>
          <p:cNvSpPr/>
          <p:nvPr/>
        </p:nvSpPr>
        <p:spPr>
          <a:xfrm>
            <a:off x="893000" y="868550"/>
            <a:ext cx="6733500" cy="3232383"/>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pt-BR" sz="1600" b="1" i="0" u="none" strike="noStrike" cap="none" dirty="0">
                <a:solidFill>
                  <a:schemeClr val="dk1"/>
                </a:solidFill>
                <a:latin typeface="Arial"/>
                <a:ea typeface="Arial"/>
                <a:cs typeface="Arial"/>
                <a:sym typeface="Arial"/>
              </a:rPr>
              <a:t>Agente de contratação</a:t>
            </a:r>
            <a:r>
              <a:rPr lang="pt-BR" sz="1600" b="0" i="0" u="none" strike="noStrike" cap="none" dirty="0">
                <a:solidFill>
                  <a:schemeClr val="dk1"/>
                </a:solidFill>
                <a:latin typeface="Arial"/>
                <a:ea typeface="Arial"/>
                <a:cs typeface="Arial"/>
                <a:sym typeface="Arial"/>
              </a:rPr>
              <a:t>: Esta qualidade de integrante da primeira linha de defesa do modelo legalmente instituído confere, inegavelmente, atribuições de controle para o agente de contratação, que deverá:</a:t>
            </a:r>
            <a:endParaRPr sz="1200" b="0" i="0" u="none" strike="noStrike" cap="none" dirty="0">
              <a:solidFill>
                <a:schemeClr val="dk1"/>
              </a:solidFill>
              <a:latin typeface="Arial"/>
              <a:ea typeface="Arial"/>
              <a:cs typeface="Arial"/>
              <a:sym typeface="Arial"/>
            </a:endParaRPr>
          </a:p>
          <a:p>
            <a:pPr marL="0" marR="0" lvl="0" indent="0" algn="just" rtl="0">
              <a:lnSpc>
                <a:spcPct val="107000"/>
              </a:lnSpc>
              <a:spcBef>
                <a:spcPts val="80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just" rtl="0">
              <a:lnSpc>
                <a:spcPct val="107000"/>
              </a:lnSpc>
              <a:spcBef>
                <a:spcPts val="800"/>
              </a:spcBef>
              <a:spcAft>
                <a:spcPts val="800"/>
              </a:spcAft>
              <a:buNone/>
            </a:pPr>
            <a:r>
              <a:rPr lang="pt-BR" sz="1600" b="0" i="0" u="none" strike="noStrike" cap="none" dirty="0">
                <a:solidFill>
                  <a:schemeClr val="dk1"/>
                </a:solidFill>
                <a:latin typeface="Arial"/>
                <a:ea typeface="Arial"/>
                <a:cs typeface="Arial"/>
                <a:sym typeface="Arial"/>
              </a:rPr>
              <a:t>II – quando constatar irregularidade que configure dano à Administração </a:t>
            </a:r>
            <a:r>
              <a:rPr lang="pt-BR" sz="1600" b="1" i="0" u="sng" strike="noStrike" cap="none" dirty="0">
                <a:solidFill>
                  <a:schemeClr val="dk1"/>
                </a:solidFill>
                <a:latin typeface="Arial"/>
                <a:ea typeface="Arial"/>
                <a:cs typeface="Arial"/>
                <a:sym typeface="Arial"/>
              </a:rPr>
              <a:t>deverá </a:t>
            </a:r>
            <a:r>
              <a:rPr lang="pt-BR" sz="1600" b="1" i="0" u="none" strike="noStrike" cap="none" dirty="0">
                <a:solidFill>
                  <a:schemeClr val="dk1"/>
                </a:solidFill>
                <a:latin typeface="Arial"/>
                <a:ea typeface="Arial"/>
                <a:cs typeface="Arial"/>
                <a:sym typeface="Arial"/>
              </a:rPr>
              <a:t>comunicar a ocorrência para a autoridade competente</a:t>
            </a:r>
            <a:r>
              <a:rPr lang="pt-BR" sz="1600" b="0" i="0" u="none" strike="noStrike" cap="none" dirty="0">
                <a:solidFill>
                  <a:schemeClr val="dk1"/>
                </a:solidFill>
                <a:latin typeface="Arial"/>
                <a:ea typeface="Arial"/>
                <a:cs typeface="Arial"/>
                <a:sym typeface="Arial"/>
              </a:rPr>
              <a:t>, que adotará as providências necessárias para a apuração das infrações administrativas, observadas a segregação de funções e a necessidade de individualização das condutas, bem como remeterá ao Ministério Público competente cópias dos documentos cabíveis para a apuração dos ilícitos de sua competência.</a:t>
            </a:r>
            <a:endParaRPr sz="1200" b="0" i="0" u="none" strike="noStrike" cap="none" dirty="0">
              <a:solidFill>
                <a:schemeClr val="dk1"/>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24"/>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249" name="Google Shape;249;p24"/>
          <p:cNvSpPr/>
          <p:nvPr/>
        </p:nvSpPr>
        <p:spPr>
          <a:xfrm>
            <a:off x="1421648" y="132382"/>
            <a:ext cx="6318853"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2000" b="1" i="0" u="none" strike="noStrike" cap="none">
                <a:solidFill>
                  <a:srgbClr val="000000"/>
                </a:solidFill>
                <a:latin typeface="Calibri"/>
                <a:ea typeface="Calibri"/>
                <a:cs typeface="Calibri"/>
                <a:sym typeface="Calibri"/>
              </a:rPr>
              <a:t>DOS CRIMES PRATICADOS POR FUNCIONARIO PÚBLICO</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50" name="Google Shape;250;p24"/>
          <p:cNvSpPr/>
          <p:nvPr/>
        </p:nvSpPr>
        <p:spPr>
          <a:xfrm>
            <a:off x="404037" y="701749"/>
            <a:ext cx="8541489" cy="367647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t-BR" sz="1600" b="0" i="0" u="none" strike="noStrike" cap="none">
                <a:solidFill>
                  <a:srgbClr val="000000"/>
                </a:solidFill>
                <a:latin typeface="Arial"/>
                <a:ea typeface="Arial"/>
                <a:cs typeface="Arial"/>
                <a:sym typeface="Arial"/>
              </a:rPr>
              <a:t>Alguns dos crimes praticados por funcionário público contra a administração em geral (art. 312 a 326 do Código Penal): </a:t>
            </a:r>
            <a:endParaRPr/>
          </a:p>
          <a:p>
            <a:pPr marL="285750" marR="0" lvl="0" indent="-285750" algn="l" rtl="0">
              <a:lnSpc>
                <a:spcPct val="100000"/>
              </a:lnSpc>
              <a:spcBef>
                <a:spcPts val="800"/>
              </a:spcBef>
              <a:spcAft>
                <a:spcPts val="0"/>
              </a:spcAft>
              <a:buClr>
                <a:srgbClr val="000000"/>
              </a:buClr>
              <a:buSzPts val="1600"/>
              <a:buFont typeface="Arial"/>
              <a:buChar char="•"/>
            </a:pPr>
            <a:r>
              <a:rPr lang="pt-BR" sz="1600" b="0" i="0" u="none" strike="noStrike" cap="none">
                <a:solidFill>
                  <a:srgbClr val="000000"/>
                </a:solidFill>
                <a:latin typeface="Arial"/>
                <a:ea typeface="Arial"/>
                <a:cs typeface="Arial"/>
                <a:sym typeface="Arial"/>
              </a:rPr>
              <a:t>o peculato; </a:t>
            </a:r>
            <a:endParaRPr/>
          </a:p>
          <a:p>
            <a:pPr marL="285750" marR="0" lvl="0" indent="-285750" algn="l" rtl="0">
              <a:lnSpc>
                <a:spcPct val="100000"/>
              </a:lnSpc>
              <a:spcBef>
                <a:spcPts val="0"/>
              </a:spcBef>
              <a:spcAft>
                <a:spcPts val="0"/>
              </a:spcAft>
              <a:buClr>
                <a:srgbClr val="000000"/>
              </a:buClr>
              <a:buSzPts val="1600"/>
              <a:buFont typeface="Arial"/>
              <a:buChar char="•"/>
            </a:pPr>
            <a:r>
              <a:rPr lang="pt-BR" sz="1600" b="0" i="0" u="none" strike="noStrike" cap="none">
                <a:solidFill>
                  <a:srgbClr val="000000"/>
                </a:solidFill>
                <a:latin typeface="Arial"/>
                <a:ea typeface="Arial"/>
                <a:cs typeface="Arial"/>
                <a:sym typeface="Arial"/>
              </a:rPr>
              <a:t>a inserção de dados falsos em sistema de informações;</a:t>
            </a:r>
            <a:endParaRPr/>
          </a:p>
          <a:p>
            <a:pPr marL="285750" marR="0" lvl="0" indent="-285750" algn="l" rtl="0">
              <a:lnSpc>
                <a:spcPct val="100000"/>
              </a:lnSpc>
              <a:spcBef>
                <a:spcPts val="0"/>
              </a:spcBef>
              <a:spcAft>
                <a:spcPts val="0"/>
              </a:spcAft>
              <a:buClr>
                <a:srgbClr val="000000"/>
              </a:buClr>
              <a:buSzPts val="1600"/>
              <a:buFont typeface="Arial"/>
              <a:buChar char="•"/>
            </a:pPr>
            <a:r>
              <a:rPr lang="pt-BR" sz="1600" b="0" i="0" u="none" strike="noStrike" cap="none">
                <a:solidFill>
                  <a:srgbClr val="000000"/>
                </a:solidFill>
                <a:latin typeface="Arial"/>
                <a:ea typeface="Arial"/>
                <a:cs typeface="Arial"/>
                <a:sym typeface="Arial"/>
              </a:rPr>
              <a:t>a modificação ou alteração não autorizada de sistema de informações; o extravio, sonegação ou inutilização de livro ou documento; </a:t>
            </a:r>
            <a:endParaRPr/>
          </a:p>
          <a:p>
            <a:pPr marL="285750" marR="0" lvl="0" indent="-285750" algn="l" rtl="0">
              <a:lnSpc>
                <a:spcPct val="100000"/>
              </a:lnSpc>
              <a:spcBef>
                <a:spcPts val="0"/>
              </a:spcBef>
              <a:spcAft>
                <a:spcPts val="0"/>
              </a:spcAft>
              <a:buClr>
                <a:srgbClr val="000000"/>
              </a:buClr>
              <a:buSzPts val="1600"/>
              <a:buFont typeface="Arial"/>
              <a:buChar char="•"/>
            </a:pPr>
            <a:r>
              <a:rPr lang="pt-BR" sz="1600" b="0" i="0" u="none" strike="noStrike" cap="none">
                <a:solidFill>
                  <a:srgbClr val="000000"/>
                </a:solidFill>
                <a:latin typeface="Arial"/>
                <a:ea typeface="Arial"/>
                <a:cs typeface="Arial"/>
                <a:sym typeface="Arial"/>
              </a:rPr>
              <a:t>o emprego irregular de verbas ou rendas públicas;</a:t>
            </a:r>
            <a:endParaRPr/>
          </a:p>
          <a:p>
            <a:pPr marL="285750" marR="0" lvl="0" indent="-285750" algn="l" rtl="0">
              <a:lnSpc>
                <a:spcPct val="100000"/>
              </a:lnSpc>
              <a:spcBef>
                <a:spcPts val="0"/>
              </a:spcBef>
              <a:spcAft>
                <a:spcPts val="0"/>
              </a:spcAft>
              <a:buClr>
                <a:srgbClr val="000000"/>
              </a:buClr>
              <a:buSzPts val="1600"/>
              <a:buFont typeface="Arial"/>
              <a:buChar char="•"/>
            </a:pPr>
            <a:r>
              <a:rPr lang="pt-BR" sz="1600" b="0" i="0" u="none" strike="noStrike" cap="none">
                <a:solidFill>
                  <a:srgbClr val="000000"/>
                </a:solidFill>
                <a:latin typeface="Arial"/>
                <a:ea typeface="Arial"/>
                <a:cs typeface="Arial"/>
                <a:sym typeface="Arial"/>
              </a:rPr>
              <a:t>a concussão; </a:t>
            </a:r>
            <a:endParaRPr/>
          </a:p>
          <a:p>
            <a:pPr marL="285750" marR="0" lvl="0" indent="-285750" algn="l" rtl="0">
              <a:lnSpc>
                <a:spcPct val="100000"/>
              </a:lnSpc>
              <a:spcBef>
                <a:spcPts val="0"/>
              </a:spcBef>
              <a:spcAft>
                <a:spcPts val="0"/>
              </a:spcAft>
              <a:buClr>
                <a:srgbClr val="000000"/>
              </a:buClr>
              <a:buSzPts val="1600"/>
              <a:buFont typeface="Arial"/>
              <a:buChar char="•"/>
            </a:pPr>
            <a:r>
              <a:rPr lang="pt-BR" sz="1600" b="0" i="0" u="none" strike="noStrike" cap="none">
                <a:solidFill>
                  <a:srgbClr val="000000"/>
                </a:solidFill>
                <a:latin typeface="Arial"/>
                <a:ea typeface="Arial"/>
                <a:cs typeface="Arial"/>
                <a:sym typeface="Arial"/>
              </a:rPr>
              <a:t>o excesso de exação; </a:t>
            </a:r>
            <a:endParaRPr/>
          </a:p>
          <a:p>
            <a:pPr marL="285750" marR="0" lvl="0" indent="-285750" algn="l" rtl="0">
              <a:lnSpc>
                <a:spcPct val="100000"/>
              </a:lnSpc>
              <a:spcBef>
                <a:spcPts val="0"/>
              </a:spcBef>
              <a:spcAft>
                <a:spcPts val="0"/>
              </a:spcAft>
              <a:buClr>
                <a:srgbClr val="000000"/>
              </a:buClr>
              <a:buSzPts val="1600"/>
              <a:buFont typeface="Arial"/>
              <a:buChar char="•"/>
            </a:pPr>
            <a:r>
              <a:rPr lang="pt-BR" sz="1600" b="0" i="0" u="none" strike="noStrike" cap="none">
                <a:solidFill>
                  <a:srgbClr val="000000"/>
                </a:solidFill>
                <a:latin typeface="Arial"/>
                <a:ea typeface="Arial"/>
                <a:cs typeface="Arial"/>
                <a:sym typeface="Arial"/>
              </a:rPr>
              <a:t>a corrupção passiva; </a:t>
            </a:r>
            <a:endParaRPr/>
          </a:p>
          <a:p>
            <a:pPr marL="285750" marR="0" lvl="0" indent="-285750" algn="l" rtl="0">
              <a:lnSpc>
                <a:spcPct val="100000"/>
              </a:lnSpc>
              <a:spcBef>
                <a:spcPts val="0"/>
              </a:spcBef>
              <a:spcAft>
                <a:spcPts val="0"/>
              </a:spcAft>
              <a:buClr>
                <a:srgbClr val="000000"/>
              </a:buClr>
              <a:buSzPts val="1600"/>
              <a:buFont typeface="Arial"/>
              <a:buChar char="•"/>
            </a:pPr>
            <a:r>
              <a:rPr lang="pt-BR" sz="1600" b="0" i="0" u="none" strike="noStrike" cap="none">
                <a:solidFill>
                  <a:srgbClr val="000000"/>
                </a:solidFill>
                <a:latin typeface="Arial"/>
                <a:ea typeface="Arial"/>
                <a:cs typeface="Arial"/>
                <a:sym typeface="Arial"/>
              </a:rPr>
              <a:t>a facilitação de contrabando e descaminho; </a:t>
            </a:r>
            <a:endParaRPr/>
          </a:p>
          <a:p>
            <a:pPr marL="285750" marR="0" lvl="0" indent="-285750" algn="l" rtl="0">
              <a:lnSpc>
                <a:spcPct val="100000"/>
              </a:lnSpc>
              <a:spcBef>
                <a:spcPts val="0"/>
              </a:spcBef>
              <a:spcAft>
                <a:spcPts val="0"/>
              </a:spcAft>
              <a:buClr>
                <a:srgbClr val="000000"/>
              </a:buClr>
              <a:buSzPts val="1600"/>
              <a:buFont typeface="Arial"/>
              <a:buChar char="•"/>
            </a:pPr>
            <a:r>
              <a:rPr lang="pt-BR" sz="1600" b="0" i="0" u="none" strike="noStrike" cap="none">
                <a:solidFill>
                  <a:srgbClr val="000000"/>
                </a:solidFill>
                <a:latin typeface="Arial"/>
                <a:ea typeface="Arial"/>
                <a:cs typeface="Arial"/>
                <a:sym typeface="Arial"/>
              </a:rPr>
              <a:t>a prevaricação; </a:t>
            </a:r>
            <a:endParaRPr/>
          </a:p>
          <a:p>
            <a:pPr marL="285750" marR="0" lvl="0" indent="-285750" algn="l" rtl="0">
              <a:lnSpc>
                <a:spcPct val="100000"/>
              </a:lnSpc>
              <a:spcBef>
                <a:spcPts val="0"/>
              </a:spcBef>
              <a:spcAft>
                <a:spcPts val="0"/>
              </a:spcAft>
              <a:buClr>
                <a:srgbClr val="000000"/>
              </a:buClr>
              <a:buSzPts val="1600"/>
              <a:buFont typeface="Arial"/>
              <a:buChar char="•"/>
            </a:pPr>
            <a:r>
              <a:rPr lang="pt-BR" sz="1600" b="0" i="0" u="none" strike="noStrike" cap="none">
                <a:solidFill>
                  <a:srgbClr val="000000"/>
                </a:solidFill>
                <a:latin typeface="Arial"/>
                <a:ea typeface="Arial"/>
                <a:cs typeface="Arial"/>
                <a:sym typeface="Arial"/>
              </a:rPr>
              <a:t>a condescendência criminosa; </a:t>
            </a:r>
            <a:endParaRPr/>
          </a:p>
          <a:p>
            <a:pPr marL="285750" marR="0" lvl="0" indent="-285750" algn="l" rtl="0">
              <a:lnSpc>
                <a:spcPct val="100000"/>
              </a:lnSpc>
              <a:spcBef>
                <a:spcPts val="0"/>
              </a:spcBef>
              <a:spcAft>
                <a:spcPts val="0"/>
              </a:spcAft>
              <a:buClr>
                <a:srgbClr val="000000"/>
              </a:buClr>
              <a:buSzPts val="1600"/>
              <a:buFont typeface="Arial"/>
              <a:buChar char="•"/>
            </a:pPr>
            <a:r>
              <a:rPr lang="pt-BR" sz="1600" b="0" i="0" u="none" strike="noStrike" cap="none">
                <a:solidFill>
                  <a:srgbClr val="000000"/>
                </a:solidFill>
                <a:latin typeface="Arial"/>
                <a:ea typeface="Arial"/>
                <a:cs typeface="Arial"/>
                <a:sym typeface="Arial"/>
              </a:rPr>
              <a:t>a advocacia administrativa; </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25"/>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256" name="Google Shape;256;p25"/>
          <p:cNvSpPr/>
          <p:nvPr/>
        </p:nvSpPr>
        <p:spPr>
          <a:xfrm>
            <a:off x="1357852" y="260800"/>
            <a:ext cx="6184175"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2000" b="1" i="0" u="none" strike="noStrike" cap="none">
                <a:solidFill>
                  <a:srgbClr val="000000"/>
                </a:solidFill>
                <a:latin typeface="Calibri"/>
                <a:ea typeface="Calibri"/>
                <a:cs typeface="Calibri"/>
                <a:sym typeface="Calibri"/>
              </a:rPr>
              <a:t>DOS CRIMES PRATICADOS POR </a:t>
            </a:r>
            <a:r>
              <a:rPr lang="pt-BR" sz="2000" b="1">
                <a:latin typeface="Calibri"/>
                <a:ea typeface="Calibri"/>
                <a:cs typeface="Calibri"/>
                <a:sym typeface="Calibri"/>
              </a:rPr>
              <a:t>FUNCIONÁRIO</a:t>
            </a:r>
            <a:r>
              <a:rPr lang="pt-BR" sz="2000" b="1" i="0" u="none" strike="noStrike" cap="none">
                <a:solidFill>
                  <a:srgbClr val="000000"/>
                </a:solidFill>
                <a:latin typeface="Calibri"/>
                <a:ea typeface="Calibri"/>
                <a:cs typeface="Calibri"/>
                <a:sym typeface="Calibri"/>
              </a:rPr>
              <a:t> PÚBLICO</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57" name="Google Shape;257;p25"/>
          <p:cNvSpPr/>
          <p:nvPr/>
        </p:nvSpPr>
        <p:spPr>
          <a:xfrm>
            <a:off x="808527" y="676278"/>
            <a:ext cx="6733500" cy="366429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600" b="0" i="0" u="none" strike="noStrike" cap="none">
                <a:solidFill>
                  <a:srgbClr val="000000"/>
                </a:solidFill>
                <a:latin typeface="Arial"/>
                <a:ea typeface="Arial"/>
                <a:cs typeface="Arial"/>
                <a:sym typeface="Arial"/>
              </a:rPr>
              <a:t>São crimes em que a </a:t>
            </a:r>
            <a:r>
              <a:rPr lang="pt-BR" sz="1600" b="1" i="0" u="none" strike="noStrike" cap="none">
                <a:solidFill>
                  <a:srgbClr val="000000"/>
                </a:solidFill>
                <a:latin typeface="Arial"/>
                <a:ea typeface="Arial"/>
                <a:cs typeface="Arial"/>
                <a:sym typeface="Arial"/>
              </a:rPr>
              <a:t>qualidade de funcionário público é essencial para a sua configuração</a:t>
            </a:r>
            <a:r>
              <a:rPr lang="pt-BR" sz="1600" b="0" i="0" u="none" strike="noStrike" cap="none">
                <a:solidFill>
                  <a:srgbClr val="000000"/>
                </a:solidFill>
                <a:latin typeface="Arial"/>
                <a:ea typeface="Arial"/>
                <a:cs typeface="Arial"/>
                <a:sym typeface="Arial"/>
              </a:rPr>
              <a:t>. Assim, se um particular apropria-se de coisa alheia móvel, de que tenha a posse ou a detenção, está cometendo apropriação indébita, enquanto que se o funcionário público apropria-se de coisa alheia móvel, de que tenha a posse em razão do cargo, estará cometendo peculato.</a:t>
            </a:r>
            <a:endParaRPr sz="16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600" b="0" i="0" u="none" strike="noStrike" cap="none">
                <a:solidFill>
                  <a:srgbClr val="000000"/>
                </a:solidFill>
                <a:latin typeface="Arial"/>
                <a:ea typeface="Arial"/>
                <a:cs typeface="Arial"/>
                <a:sym typeface="Arial"/>
              </a:rPr>
              <a:t>Registramos, contudo, que pode vir um particular a responder por crime</a:t>
            </a:r>
            <a:endParaRPr sz="16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800"/>
              </a:spcAft>
              <a:buNone/>
            </a:pPr>
            <a:r>
              <a:rPr lang="pt-BR" sz="1600" b="0" i="0" u="none" strike="noStrike" cap="none">
                <a:solidFill>
                  <a:srgbClr val="000000"/>
                </a:solidFill>
                <a:latin typeface="Arial"/>
                <a:ea typeface="Arial"/>
                <a:cs typeface="Arial"/>
                <a:sym typeface="Arial"/>
              </a:rPr>
              <a:t>próprio de funcionário público, quanto com este age em concurso, pois, a condição de funcionário público e elementar do crime próprio de funcionário e, nos termos do art. 30 do Código Penal, se comunica aos demais sujeitos ativos do crime.</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27"/>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56" name="Google Shape;356;p27"/>
          <p:cNvSpPr txBox="1"/>
          <p:nvPr/>
        </p:nvSpPr>
        <p:spPr>
          <a:xfrm>
            <a:off x="317157" y="171459"/>
            <a:ext cx="7586378" cy="275457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1125"/>
              </a:spcBef>
              <a:spcAft>
                <a:spcPts val="0"/>
              </a:spcAft>
              <a:buNone/>
            </a:pPr>
            <a:r>
              <a:rPr lang="pt-BR" sz="2800" b="1" i="0" u="none" strike="noStrike" cap="none">
                <a:solidFill>
                  <a:srgbClr val="FF6C00"/>
                </a:solidFill>
                <a:latin typeface="Arial"/>
                <a:ea typeface="Arial"/>
                <a:cs typeface="Arial"/>
                <a:sym typeface="Arial"/>
              </a:rPr>
              <a:t>Da responsabilização do Agente Público</a:t>
            </a:r>
            <a:endParaRPr/>
          </a:p>
          <a:p>
            <a:pPr marL="0" marR="0" lvl="0" indent="0" algn="just" rtl="0">
              <a:lnSpc>
                <a:spcPct val="100000"/>
              </a:lnSpc>
              <a:spcBef>
                <a:spcPts val="2250"/>
              </a:spcBef>
              <a:spcAft>
                <a:spcPts val="0"/>
              </a:spcAft>
              <a:buNone/>
            </a:pPr>
            <a:r>
              <a:rPr lang="pt-BR" sz="2800" b="1" i="0" u="none" strike="noStrike" cap="none">
                <a:solidFill>
                  <a:srgbClr val="FF6C00"/>
                </a:solidFill>
                <a:latin typeface="Arial"/>
                <a:ea typeface="Arial"/>
                <a:cs typeface="Arial"/>
                <a:sym typeface="Arial"/>
              </a:rPr>
              <a:t>Improbidade Administrativa </a:t>
            </a:r>
            <a:endParaRPr/>
          </a:p>
          <a:p>
            <a:pPr marL="0" marR="0" lvl="0" indent="0" algn="just" rtl="0">
              <a:lnSpc>
                <a:spcPct val="100000"/>
              </a:lnSpc>
              <a:spcBef>
                <a:spcPts val="2250"/>
              </a:spcBef>
              <a:spcAft>
                <a:spcPts val="0"/>
              </a:spcAft>
              <a:buNone/>
            </a:pPr>
            <a:r>
              <a:rPr lang="pt-BR" sz="2800" b="1" i="0" u="none" strike="noStrike" cap="none">
                <a:solidFill>
                  <a:srgbClr val="FF6C00"/>
                </a:solidFill>
                <a:latin typeface="Arial"/>
                <a:ea typeface="Arial"/>
                <a:cs typeface="Arial"/>
                <a:sym typeface="Arial"/>
              </a:rPr>
              <a:t>(Lei 8.429/1992)</a:t>
            </a:r>
            <a:endParaRPr/>
          </a:p>
          <a:p>
            <a:pPr marL="0" marR="0" lvl="0" indent="0" algn="just" rtl="0">
              <a:lnSpc>
                <a:spcPct val="100000"/>
              </a:lnSpc>
              <a:spcBef>
                <a:spcPts val="1125"/>
              </a:spcBef>
              <a:spcAft>
                <a:spcPts val="0"/>
              </a:spcAft>
              <a:buClr>
                <a:srgbClr val="000000"/>
              </a:buClr>
              <a:buSzPts val="3900"/>
              <a:buFont typeface="Arial"/>
              <a:buNone/>
            </a:pPr>
            <a:endParaRPr sz="2800" b="1" i="0" u="none" strike="noStrike" cap="none">
              <a:solidFill>
                <a:srgbClr val="FF6C00"/>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92"/>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362" name="Google Shape;362;p92"/>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363" name="Google Shape;363;p92"/>
          <p:cNvSpPr txBox="1"/>
          <p:nvPr/>
        </p:nvSpPr>
        <p:spPr>
          <a:xfrm>
            <a:off x="484203" y="989600"/>
            <a:ext cx="7230140" cy="26570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1125"/>
              </a:spcBef>
              <a:spcAft>
                <a:spcPts val="0"/>
              </a:spcAft>
              <a:buNone/>
            </a:pPr>
            <a:r>
              <a:rPr lang="pt-BR" sz="1400" b="0" i="0" u="none" strike="noStrike" cap="none">
                <a:solidFill>
                  <a:srgbClr val="000000"/>
                </a:solidFill>
                <a:latin typeface="Arial"/>
                <a:ea typeface="Arial"/>
                <a:cs typeface="Arial"/>
                <a:sym typeface="Arial"/>
              </a:rPr>
              <a:t>Improbidade administrativa é o ato ilegal ou contrário aos princípios básicos da Administração Pública no Brasil, cometido por agente público, durante o exercício de função pública ou decorrente desta.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2250"/>
              </a:spcBef>
              <a:spcAft>
                <a:spcPts val="0"/>
              </a:spcAft>
              <a:buNone/>
            </a:pPr>
            <a:r>
              <a:rPr lang="pt-BR" sz="1400" b="0" i="0" u="none" strike="noStrike" cap="none">
                <a:solidFill>
                  <a:srgbClr val="000000"/>
                </a:solidFill>
                <a:latin typeface="Arial"/>
                <a:ea typeface="Arial"/>
                <a:cs typeface="Arial"/>
                <a:sym typeface="Arial"/>
              </a:rPr>
              <a:t>A improbidade administrativa, que pode ser traduzida como a desonestidade daquele que exerce função na Administração Pública, também possui previsão constituição para sua punição, dentro do próprio artigo 37, em seu parágrafo 4º.</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125"/>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4" name="Google Shape;364;p92"/>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Lei Improbidade Administrativa (Lei 8.429/1992)</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28"/>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370" name="Google Shape;370;p28"/>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371" name="Google Shape;371;p28"/>
          <p:cNvSpPr txBox="1"/>
          <p:nvPr/>
        </p:nvSpPr>
        <p:spPr>
          <a:xfrm>
            <a:off x="264424" y="706859"/>
            <a:ext cx="7284692" cy="26570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1125"/>
              </a:spcBef>
              <a:spcAft>
                <a:spcPts val="0"/>
              </a:spcAft>
              <a:buNone/>
            </a:pPr>
            <a:r>
              <a:rPr lang="pt-BR" sz="1400" b="0" i="0" u="none" strike="noStrike" cap="none">
                <a:solidFill>
                  <a:srgbClr val="000000"/>
                </a:solidFill>
                <a:latin typeface="Arial"/>
                <a:ea typeface="Arial"/>
                <a:cs typeface="Arial"/>
                <a:sym typeface="Arial"/>
              </a:rPr>
              <a:t>A razão da existência da Lei de Improbidade Administrativa se dá pelo </a:t>
            </a:r>
            <a:r>
              <a:rPr lang="pt-BR" sz="1400" b="1" i="0" u="none" strike="noStrike" cap="none">
                <a:solidFill>
                  <a:srgbClr val="000000"/>
                </a:solidFill>
                <a:latin typeface="Arial"/>
                <a:ea typeface="Arial"/>
                <a:cs typeface="Arial"/>
                <a:sym typeface="Arial"/>
              </a:rPr>
              <a:t>princípio</a:t>
            </a:r>
            <a:r>
              <a:rPr lang="pt-BR" sz="1400" b="0" i="0" u="none" strike="noStrike" cap="none">
                <a:solidFill>
                  <a:srgbClr val="000000"/>
                </a:solidFill>
                <a:latin typeface="Arial"/>
                <a:ea typeface="Arial"/>
                <a:cs typeface="Arial"/>
                <a:sym typeface="Arial"/>
              </a:rPr>
              <a:t> de que todo o agente público deve trabalhar na Administração Pública com boa-fé e honestidade, procurando atender ao interesse público, e não a interesses próprios ou escusos.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2250"/>
              </a:spcBef>
              <a:spcAft>
                <a:spcPts val="0"/>
              </a:spcAft>
              <a:buNone/>
            </a:pPr>
            <a:r>
              <a:rPr lang="pt-BR" sz="1400" b="0" i="0" u="none" strike="noStrike" cap="none">
                <a:solidFill>
                  <a:srgbClr val="000000"/>
                </a:solidFill>
                <a:latin typeface="Arial"/>
                <a:ea typeface="Arial"/>
                <a:cs typeface="Arial"/>
                <a:sym typeface="Arial"/>
              </a:rPr>
              <a:t>Dessa forma, a lei procura </a:t>
            </a:r>
            <a:r>
              <a:rPr lang="pt-BR" sz="1400" b="1" i="0" u="none" strike="noStrike" cap="none">
                <a:solidFill>
                  <a:srgbClr val="000000"/>
                </a:solidFill>
                <a:latin typeface="Arial"/>
                <a:ea typeface="Arial"/>
                <a:cs typeface="Arial"/>
                <a:sym typeface="Arial"/>
              </a:rPr>
              <a:t>punir</a:t>
            </a:r>
            <a:r>
              <a:rPr lang="pt-BR" sz="1400" b="0" i="0" u="none" strike="noStrike" cap="none">
                <a:solidFill>
                  <a:srgbClr val="000000"/>
                </a:solidFill>
                <a:latin typeface="Arial"/>
                <a:ea typeface="Arial"/>
                <a:cs typeface="Arial"/>
                <a:sym typeface="Arial"/>
              </a:rPr>
              <a:t> não só aquele que utiliza de seu cargo para obter algum tipo de vantagem ilícita para si ou para outrem, mas pune também aquele que se omite e não age em situações onde o bem público ou a integridade da Administração Pública se encontram em risco.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125"/>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2" name="Google Shape;372;p28"/>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Lei Improbidade Administrativa (Lei 8.429/1992)</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72A1ED4-93C7-5C62-AFB6-9C276DD1A8D5}"/>
            </a:ext>
          </a:extLst>
        </p:cNvPr>
        <p:cNvGrpSpPr/>
        <p:nvPr/>
      </p:nvGrpSpPr>
      <p:grpSpPr>
        <a:xfrm>
          <a:off x="0" y="0"/>
          <a:ext cx="0" cy="0"/>
          <a:chOff x="0" y="0"/>
          <a:chExt cx="0" cy="0"/>
        </a:xfrm>
      </p:grpSpPr>
      <p:pic>
        <p:nvPicPr>
          <p:cNvPr id="88" name="Google Shape;88;p6">
            <a:extLst>
              <a:ext uri="{FF2B5EF4-FFF2-40B4-BE49-F238E27FC236}">
                <a16:creationId xmlns:a16="http://schemas.microsoft.com/office/drawing/2014/main" id="{C56EBDA2-44C8-A156-C971-CBEBECDF380C}"/>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9" name="Google Shape;89;p6">
            <a:extLst>
              <a:ext uri="{FF2B5EF4-FFF2-40B4-BE49-F238E27FC236}">
                <a16:creationId xmlns:a16="http://schemas.microsoft.com/office/drawing/2014/main" id="{77A11DB1-3B7E-FC43-A02F-91A693768CCB}"/>
              </a:ext>
            </a:extLst>
          </p:cNvPr>
          <p:cNvSpPr txBox="1"/>
          <p:nvPr/>
        </p:nvSpPr>
        <p:spPr>
          <a:xfrm>
            <a:off x="609250" y="966800"/>
            <a:ext cx="6591650" cy="784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pt-BR" sz="3900" b="1" i="0" u="none" strike="noStrike" cap="none">
                <a:solidFill>
                  <a:srgbClr val="FF6C00"/>
                </a:solidFill>
                <a:latin typeface="Montserrat"/>
                <a:ea typeface="Montserrat"/>
                <a:cs typeface="Montserrat"/>
                <a:sym typeface="Montserrat"/>
              </a:rPr>
              <a:t>Planejamento</a:t>
            </a:r>
            <a:endParaRPr sz="3900" b="1" i="0" u="none" strike="noStrike" cap="none">
              <a:solidFill>
                <a:srgbClr val="FF6C00"/>
              </a:solidFill>
              <a:latin typeface="Montserrat"/>
              <a:ea typeface="Montserrat"/>
              <a:cs typeface="Montserrat"/>
              <a:sym typeface="Montserrat"/>
            </a:endParaRPr>
          </a:p>
        </p:txBody>
      </p:sp>
      <p:sp>
        <p:nvSpPr>
          <p:cNvPr id="90" name="Google Shape;90;p6">
            <a:extLst>
              <a:ext uri="{FF2B5EF4-FFF2-40B4-BE49-F238E27FC236}">
                <a16:creationId xmlns:a16="http://schemas.microsoft.com/office/drawing/2014/main" id="{0EC7D6B4-4325-21FA-38E0-DFA725835CF1}"/>
              </a:ext>
            </a:extLst>
          </p:cNvPr>
          <p:cNvSpPr txBox="1"/>
          <p:nvPr/>
        </p:nvSpPr>
        <p:spPr>
          <a:xfrm>
            <a:off x="609250" y="1751600"/>
            <a:ext cx="41964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pt-BR" sz="2800" b="0" i="0" u="none" strike="noStrike" cap="none">
                <a:solidFill>
                  <a:schemeClr val="lt1"/>
                </a:solidFill>
                <a:latin typeface="Montserrat"/>
                <a:ea typeface="Montserrat"/>
                <a:cs typeface="Montserrat"/>
                <a:sym typeface="Montserrat"/>
              </a:rPr>
              <a:t>Noções introdutórias</a:t>
            </a:r>
            <a:endParaRPr sz="2800" b="0" i="0" u="none" strike="noStrike" cap="none">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34072123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29"/>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378" name="Google Shape;378;p29"/>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379" name="Google Shape;379;p29"/>
          <p:cNvSpPr txBox="1"/>
          <p:nvPr/>
        </p:nvSpPr>
        <p:spPr>
          <a:xfrm>
            <a:off x="158099" y="635975"/>
            <a:ext cx="7610757" cy="419694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None/>
            </a:pPr>
            <a:r>
              <a:rPr lang="pt-BR" sz="1400" b="0" i="0" u="none" strike="noStrike" cap="none">
                <a:solidFill>
                  <a:srgbClr val="000000"/>
                </a:solidFill>
                <a:latin typeface="Arial"/>
                <a:ea typeface="Arial"/>
                <a:cs typeface="Arial"/>
                <a:sym typeface="Arial"/>
              </a:rPr>
              <a:t>A improbidade administrativa é a prática de atos de </a:t>
            </a:r>
            <a:r>
              <a:rPr lang="pt-BR" sz="1400" b="1" i="0" u="none" strike="noStrike" cap="none">
                <a:solidFill>
                  <a:srgbClr val="000000"/>
                </a:solidFill>
                <a:latin typeface="Arial"/>
                <a:ea typeface="Arial"/>
                <a:cs typeface="Arial"/>
                <a:sym typeface="Arial"/>
              </a:rPr>
              <a:t>deslealdade e desonestidade para com a Administração Pública</a:t>
            </a:r>
            <a:r>
              <a:rPr lang="pt-BR" sz="1400" b="0" i="0" u="none" strike="noStrike" cap="none">
                <a:solidFill>
                  <a:srgbClr val="000000"/>
                </a:solidFill>
                <a:latin typeface="Arial"/>
                <a:ea typeface="Arial"/>
                <a:cs typeface="Arial"/>
                <a:sym typeface="Arial"/>
              </a:rPr>
              <a:t>. O agente público deve ser leal para com a Administração, pautando sua conduta na moralidade administrativa, observando as regras éticas, os valores da boa-fé, da imparcialidade, da supremacia do interesse público.</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Garcia (2004) procura fazer a distinção entre moralidade, probidade e improbidade. A probidade seria assim uma qualidade (honestidade) esperada do agente público.</a:t>
            </a:r>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 </a:t>
            </a:r>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A </a:t>
            </a:r>
            <a:r>
              <a:rPr lang="pt-BR" sz="1400" b="1" i="0" u="none" strike="noStrike" cap="none">
                <a:solidFill>
                  <a:srgbClr val="000000"/>
                </a:solidFill>
                <a:latin typeface="Arial"/>
                <a:ea typeface="Arial"/>
                <a:cs typeface="Arial"/>
                <a:sym typeface="Arial"/>
              </a:rPr>
              <a:t>probidade decorre do próprio princípio da moralidade</a:t>
            </a:r>
            <a:r>
              <a:rPr lang="pt-BR" sz="1400" b="0" i="0" u="none" strike="noStrike" cap="none">
                <a:solidFill>
                  <a:srgbClr val="000000"/>
                </a:solidFill>
                <a:latin typeface="Arial"/>
                <a:ea typeface="Arial"/>
                <a:cs typeface="Arial"/>
                <a:sym typeface="Arial"/>
              </a:rPr>
              <a:t>, e, neste sentido, seria também um princípio constitucional, devendo pautar a atuação do legislador, orientando-o para a formação de normas e a atuação do agente público, que deve agir com honestidade para com a Administração Pública.</a:t>
            </a:r>
            <a:endParaRPr/>
          </a:p>
          <a:p>
            <a:pPr marL="0" marR="0" lvl="0" indent="0" algn="just" rtl="0">
              <a:lnSpc>
                <a:spcPct val="107000"/>
              </a:lnSpc>
              <a:spcBef>
                <a:spcPts val="80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8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0" name="Google Shape;380;p29"/>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Lei Improbidade Administrativa (Lei 8.429/1992)</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30"/>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386" name="Google Shape;386;p30"/>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387" name="Google Shape;387;p30"/>
          <p:cNvSpPr txBox="1"/>
          <p:nvPr/>
        </p:nvSpPr>
        <p:spPr>
          <a:xfrm>
            <a:off x="342397" y="905333"/>
            <a:ext cx="7100394" cy="28391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None/>
            </a:pPr>
            <a:r>
              <a:rPr lang="pt-BR" sz="1400" b="0" i="0" u="none" strike="noStrike" cap="none">
                <a:solidFill>
                  <a:srgbClr val="000000"/>
                </a:solidFill>
                <a:latin typeface="Arial"/>
                <a:ea typeface="Arial"/>
                <a:cs typeface="Arial"/>
                <a:sym typeface="Arial"/>
              </a:rPr>
              <a:t>Os atos de improbidade administrativa têm regramento na Constituição Federal que estabelece em seu art. 4º que </a:t>
            </a:r>
            <a:r>
              <a:rPr lang="pt-BR" sz="1400" b="1" i="0" u="none" strike="noStrike" cap="none">
                <a:solidFill>
                  <a:srgbClr val="000000"/>
                </a:solidFill>
                <a:latin typeface="Arial"/>
                <a:ea typeface="Arial"/>
                <a:cs typeface="Arial"/>
                <a:sym typeface="Arial"/>
              </a:rPr>
              <a:t>os atos de improbidade administrativa importarão a suspensão dos direitos políticos, a perda da função pública, a indisponibilidade de bens e o ressarcimento ao erário, na forma e gradação previstas em lei</a:t>
            </a:r>
            <a:r>
              <a:rPr lang="pt-BR" sz="1400" b="0" i="0" u="none" strike="noStrike" cap="none">
                <a:solidFill>
                  <a:srgbClr val="000000"/>
                </a:solidFill>
                <a:latin typeface="Arial"/>
                <a:ea typeface="Arial"/>
                <a:cs typeface="Arial"/>
                <a:sym typeface="Arial"/>
              </a:rPr>
              <a:t>, sem prejuízo da ação penal cabível.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A Constituição ainda menciona a improbidade como causa de</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inelegibilidade, art. 14, §9º; de suspensão de direitos políticos, art. 15, V; e como causa ensejadora de crime de Responsabilidade do Presidente da República, art. 86, V</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8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8" name="Google Shape;388;p30"/>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Lei Improbidade Administrativa (Lei 8.429/1992)</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31"/>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394" name="Google Shape;394;p31"/>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395" name="Google Shape;395;p31"/>
          <p:cNvSpPr txBox="1"/>
          <p:nvPr/>
        </p:nvSpPr>
        <p:spPr>
          <a:xfrm>
            <a:off x="158100" y="934302"/>
            <a:ext cx="7476077" cy="350540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None/>
            </a:pPr>
            <a:r>
              <a:rPr lang="pt-BR" sz="1400" b="0" i="0" u="none" strike="noStrike" cap="none">
                <a:solidFill>
                  <a:srgbClr val="000000"/>
                </a:solidFill>
                <a:latin typeface="Arial"/>
                <a:ea typeface="Arial"/>
                <a:cs typeface="Arial"/>
                <a:sym typeface="Arial"/>
              </a:rPr>
              <a:t>No campo infraconstitucional, os atos de improbidade estão regulados na Lei nº. 8.429, de 02 de julho de 1992, que os dividem em três grupos: </a:t>
            </a:r>
            <a:endParaRPr/>
          </a:p>
          <a:p>
            <a:pPr marL="285750" marR="0" lvl="0" indent="-285750" algn="just" rtl="0">
              <a:lnSpc>
                <a:spcPct val="107000"/>
              </a:lnSpc>
              <a:spcBef>
                <a:spcPts val="800"/>
              </a:spcBef>
              <a:spcAft>
                <a:spcPts val="0"/>
              </a:spcAft>
              <a:buClr>
                <a:srgbClr val="000000"/>
              </a:buClr>
              <a:buSzPts val="1400"/>
              <a:buFont typeface="Arial"/>
              <a:buChar char="•"/>
            </a:pPr>
            <a:r>
              <a:rPr lang="pt-BR" sz="1400" b="0" i="0" u="none" strike="noStrike" cap="none">
                <a:solidFill>
                  <a:srgbClr val="000000"/>
                </a:solidFill>
                <a:latin typeface="Arial"/>
                <a:ea typeface="Arial"/>
                <a:cs typeface="Arial"/>
                <a:sym typeface="Arial"/>
              </a:rPr>
              <a:t>os que importam enriquecimento ilícito, </a:t>
            </a:r>
            <a:endParaRPr/>
          </a:p>
          <a:p>
            <a:pPr marL="285750" marR="0" lvl="0" indent="-285750" algn="just" rtl="0">
              <a:lnSpc>
                <a:spcPct val="107000"/>
              </a:lnSpc>
              <a:spcBef>
                <a:spcPts val="800"/>
              </a:spcBef>
              <a:spcAft>
                <a:spcPts val="0"/>
              </a:spcAft>
              <a:buClr>
                <a:srgbClr val="000000"/>
              </a:buClr>
              <a:buSzPts val="1400"/>
              <a:buFont typeface="Arial"/>
              <a:buChar char="•"/>
            </a:pPr>
            <a:r>
              <a:rPr lang="pt-BR" sz="1400" b="0" i="0" u="none" strike="noStrike" cap="none">
                <a:solidFill>
                  <a:srgbClr val="000000"/>
                </a:solidFill>
                <a:latin typeface="Arial"/>
                <a:ea typeface="Arial"/>
                <a:cs typeface="Arial"/>
                <a:sym typeface="Arial"/>
              </a:rPr>
              <a:t>os que causam prejuízo ao erário e </a:t>
            </a:r>
            <a:endParaRPr/>
          </a:p>
          <a:p>
            <a:pPr marL="285750" marR="0" lvl="0" indent="-285750" algn="just" rtl="0">
              <a:lnSpc>
                <a:spcPct val="107000"/>
              </a:lnSpc>
              <a:spcBef>
                <a:spcPts val="800"/>
              </a:spcBef>
              <a:spcAft>
                <a:spcPts val="0"/>
              </a:spcAft>
              <a:buClr>
                <a:srgbClr val="000000"/>
              </a:buClr>
              <a:buSzPts val="1400"/>
              <a:buFont typeface="Arial"/>
              <a:buChar char="•"/>
            </a:pPr>
            <a:r>
              <a:rPr lang="pt-BR" sz="1400" b="0" i="0" u="none" strike="noStrike" cap="none">
                <a:solidFill>
                  <a:srgbClr val="000000"/>
                </a:solidFill>
                <a:latin typeface="Arial"/>
                <a:ea typeface="Arial"/>
                <a:cs typeface="Arial"/>
                <a:sym typeface="Arial"/>
              </a:rPr>
              <a:t>os que atentam contra os princípios da administração pública.</a:t>
            </a:r>
            <a:endParaRPr/>
          </a:p>
          <a:p>
            <a:pPr marL="285750" marR="0" lvl="0" indent="-196850" algn="just" rtl="0">
              <a:lnSpc>
                <a:spcPct val="107000"/>
              </a:lnSpc>
              <a:spcBef>
                <a:spcPts val="8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Esses grupos de atos de improbidades estão relacionados, respectivamente nos arts. 9º, 10 e 11 da Lei de Improbidade. Importa destacar que se trata de rol exemplificativo, o que se depreende pela expressão “... notadamente...” de que se vale o legislador ao elencar os atos caracterizadores de improbidade.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8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6" name="Google Shape;396;p31"/>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Lei Improbidade Administrativa (Lei 8.429/1992)</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32"/>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402" name="Google Shape;402;p32"/>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03" name="Google Shape;403;p32"/>
          <p:cNvSpPr txBox="1"/>
          <p:nvPr/>
        </p:nvSpPr>
        <p:spPr>
          <a:xfrm>
            <a:off x="158100" y="934302"/>
            <a:ext cx="8985900" cy="330342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1125"/>
              </a:spcBef>
              <a:spcAft>
                <a:spcPts val="0"/>
              </a:spcAft>
              <a:buNone/>
            </a:pPr>
            <a:r>
              <a:rPr lang="pt-BR" sz="1400" b="0" i="0" u="none" strike="noStrike" cap="none">
                <a:solidFill>
                  <a:srgbClr val="000000"/>
                </a:solidFill>
                <a:latin typeface="Arial"/>
                <a:ea typeface="Arial"/>
                <a:cs typeface="Arial"/>
                <a:sym typeface="Arial"/>
              </a:rPr>
              <a:t>Art. 1° Os </a:t>
            </a:r>
            <a:r>
              <a:rPr lang="pt-BR" sz="1400" b="1" i="0" u="none" strike="noStrike" cap="none">
                <a:solidFill>
                  <a:srgbClr val="000000"/>
                </a:solidFill>
                <a:latin typeface="Arial"/>
                <a:ea typeface="Arial"/>
                <a:cs typeface="Arial"/>
                <a:sym typeface="Arial"/>
              </a:rPr>
              <a:t>atos de improbidade praticados por qualquer </a:t>
            </a:r>
            <a:r>
              <a:rPr lang="pt-BR" sz="1400" b="1" i="0" u="sng" strike="noStrike" cap="none">
                <a:solidFill>
                  <a:srgbClr val="000000"/>
                </a:solidFill>
                <a:latin typeface="Arial"/>
                <a:ea typeface="Arial"/>
                <a:cs typeface="Arial"/>
                <a:sym typeface="Arial"/>
              </a:rPr>
              <a:t>agente público</a:t>
            </a:r>
            <a:r>
              <a:rPr lang="pt-BR" sz="1400" b="0" i="0" u="none" strike="noStrike" cap="none">
                <a:solidFill>
                  <a:srgbClr val="000000"/>
                </a:solidFill>
                <a:latin typeface="Arial"/>
                <a:ea typeface="Arial"/>
                <a:cs typeface="Arial"/>
                <a:sym typeface="Arial"/>
              </a:rPr>
              <a:t>, servidor ou não, contra a administração direta, indireta ou fundacional de qualquer dos Poderes da União, dos Estados, do Distrito Federal, dos Municípios, de Território, de empresa incorporada ao patrimônio público ou de entidade para cuja criação ou custeio o erário haja concorrido ou concorra com mais de </a:t>
            </a:r>
            <a:r>
              <a:rPr lang="pt-BR" sz="1400" b="1" i="0" u="none" strike="noStrike" cap="none">
                <a:solidFill>
                  <a:srgbClr val="000000"/>
                </a:solidFill>
                <a:latin typeface="Arial"/>
                <a:ea typeface="Arial"/>
                <a:cs typeface="Arial"/>
                <a:sym typeface="Arial"/>
              </a:rPr>
              <a:t>cinquenta</a:t>
            </a:r>
            <a:r>
              <a:rPr lang="pt-BR" sz="1400" b="0" i="0" u="none" strike="noStrike" cap="none">
                <a:solidFill>
                  <a:srgbClr val="000000"/>
                </a:solidFill>
                <a:latin typeface="Arial"/>
                <a:ea typeface="Arial"/>
                <a:cs typeface="Arial"/>
                <a:sym typeface="Arial"/>
              </a:rPr>
              <a:t> por cento do patrimônio ou da receita anual, serão punidos na forma desta lei.</a:t>
            </a:r>
            <a:r>
              <a:rPr lang="pt-BR" sz="14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2250"/>
              </a:spcBef>
              <a:spcAft>
                <a:spcPts val="0"/>
              </a:spcAft>
              <a:buNone/>
            </a:pPr>
            <a:r>
              <a:rPr lang="pt-BR" sz="1400" b="0" i="0" u="none" strike="noStrike" cap="none">
                <a:solidFill>
                  <a:srgbClr val="000000"/>
                </a:solidFill>
                <a:latin typeface="Arial"/>
                <a:ea typeface="Arial"/>
                <a:cs typeface="Arial"/>
                <a:sym typeface="Arial"/>
              </a:rPr>
              <a:t>Parágrafo único. Estão também sujeitos às penalidades desta lei os atos de improbidade praticados contra o patrimônio de entidade que receba subvenção, benefício ou incentivo, fiscal ou creditício, de órgão público bem como daquelas para cuja criação ou custeio o erário haja concorrido ou concorra com menos de cinqüenta por cento do patrimônio ou da receita anual, limitando-se, nestes casos, a sanção patrimonial à repercussão do ilícito sobre a contribuição dos cofres públicos.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125"/>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4" name="Google Shape;404;p32"/>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Lei Improbidade Administrativa (Lei 8.429/1992)</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33"/>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410" name="Google Shape;410;p33"/>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11" name="Google Shape;411;p33"/>
          <p:cNvSpPr txBox="1"/>
          <p:nvPr/>
        </p:nvSpPr>
        <p:spPr>
          <a:xfrm>
            <a:off x="158100" y="934302"/>
            <a:ext cx="8985900" cy="259842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t-BR" sz="1400" b="0" i="0" u="none" strike="noStrike" cap="none">
                <a:solidFill>
                  <a:srgbClr val="000000"/>
                </a:solidFill>
                <a:latin typeface="Arial"/>
                <a:ea typeface="Arial"/>
                <a:cs typeface="Arial"/>
                <a:sym typeface="Arial"/>
              </a:rPr>
              <a:t>Exemplos de atos de improbidade</a:t>
            </a:r>
            <a:endParaRPr/>
          </a:p>
          <a:p>
            <a:pPr marL="0" marR="0" lvl="0" indent="0" algn="l"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Ainda dentro do processo de compras de Governo, temos, por exemplo,</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como ato de improbidade que causa prejuízo ao erário (art. 10 da lei em comento): V – permitir ou facilitar a aquisição; permuta ou locação de bem ou serviço por preço superior ao de marcado;</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VIII – frustrar a licitude de processo licitatório ou dispensá-lo indevidamente; ...</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IX – ordenar ou permitir a realização de despesas não autorizadas em lei ou regulamento;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8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2" name="Google Shape;412;p33"/>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Lei Improbidade Administrativa (Lei 8.429/1992)</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34"/>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418" name="Google Shape;418;p34"/>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19" name="Google Shape;419;p34"/>
          <p:cNvSpPr txBox="1"/>
          <p:nvPr/>
        </p:nvSpPr>
        <p:spPr>
          <a:xfrm>
            <a:off x="158100" y="802035"/>
            <a:ext cx="8985900" cy="381638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BR" sz="1400" b="0" i="0" u="none" strike="noStrike" cap="none">
                <a:solidFill>
                  <a:srgbClr val="000000"/>
                </a:solidFill>
                <a:latin typeface="Arial"/>
                <a:ea typeface="Arial"/>
                <a:cs typeface="Arial"/>
                <a:sym typeface="Arial"/>
              </a:rPr>
              <a:t>Art. 9º Constitui ato de improbidade administrativa importando em </a:t>
            </a:r>
            <a:r>
              <a:rPr lang="pt-BR" sz="1400" b="1" i="0" u="sng" strike="noStrike" cap="none">
                <a:solidFill>
                  <a:srgbClr val="000000"/>
                </a:solidFill>
                <a:latin typeface="Arial"/>
                <a:ea typeface="Arial"/>
                <a:cs typeface="Arial"/>
                <a:sym typeface="Arial"/>
              </a:rPr>
              <a:t>enriquecimento ilícito auferir</a:t>
            </a:r>
            <a:r>
              <a:rPr lang="pt-BR" sz="1400" b="0" i="0" u="none" strike="noStrike" cap="none">
                <a:solidFill>
                  <a:srgbClr val="000000"/>
                </a:solidFill>
                <a:latin typeface="Arial"/>
                <a:ea typeface="Arial"/>
                <a:cs typeface="Arial"/>
                <a:sym typeface="Arial"/>
              </a:rPr>
              <a:t>, mediante a prática de </a:t>
            </a:r>
            <a:r>
              <a:rPr lang="pt-BR" sz="1400" b="1" i="0" u="sng" strike="noStrike" cap="none">
                <a:solidFill>
                  <a:srgbClr val="000000"/>
                </a:solidFill>
                <a:latin typeface="Arial"/>
                <a:ea typeface="Arial"/>
                <a:cs typeface="Arial"/>
                <a:sym typeface="Arial"/>
              </a:rPr>
              <a:t>ato doloso</a:t>
            </a:r>
            <a:r>
              <a:rPr lang="pt-BR" sz="1400" b="0" i="0" u="none" strike="noStrike" cap="none">
                <a:solidFill>
                  <a:srgbClr val="000000"/>
                </a:solidFill>
                <a:latin typeface="Arial"/>
                <a:ea typeface="Arial"/>
                <a:cs typeface="Arial"/>
                <a:sym typeface="Arial"/>
              </a:rPr>
              <a:t>, qualquer tipo de vantagem patrimonial indevida em razão do exercício de cargo, de mandato, de função, de emprego ou de atividade nas entidades referidas no art. 1º desta Lei, e notadamente: </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pt-BR" sz="1400" b="0" i="0" u="none" strike="noStrike" cap="none">
                <a:solidFill>
                  <a:srgbClr val="000000"/>
                </a:solidFill>
                <a:latin typeface="Arial"/>
                <a:ea typeface="Arial"/>
                <a:cs typeface="Arial"/>
                <a:sym typeface="Arial"/>
              </a:rPr>
              <a:t>I - receber, para si ou para outrem, dinheiro, bem móvel ou imóvel, ou qualquer outra vantagem econômica, direta ou indireta, a título de comissão, percentagem, gratificação ou presente de quem tenha interesse, direto ou indireto, que possa ser atingido ou amparado por ação ou omissão decorrente das atribuições do agente público;</a:t>
            </a:r>
            <a:endParaRPr sz="1400" b="0" i="0" u="none"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pt-BR" sz="1400" b="0" i="0" u="none" strike="noStrike" cap="none">
                <a:solidFill>
                  <a:srgbClr val="000000"/>
                </a:solidFill>
                <a:latin typeface="Arial"/>
                <a:ea typeface="Arial"/>
                <a:cs typeface="Arial"/>
                <a:sym typeface="Arial"/>
              </a:rPr>
              <a:t>II - perceber vantagem econômica, direta ou indireta, para facilitar a aquisição, permuta ou locação de bem móvel ou imóvel, ou a contratação de serviços pelas entidades referidas no art. 1° por preço superior ao valor de mercado;</a:t>
            </a:r>
            <a:endParaRPr/>
          </a:p>
          <a:p>
            <a:pPr marL="0" marR="0" lvl="0" indent="0" algn="just" rtl="0">
              <a:lnSpc>
                <a:spcPct val="100000"/>
              </a:lnSpc>
              <a:spcBef>
                <a:spcPts val="0"/>
              </a:spcBef>
              <a:spcAft>
                <a:spcPts val="0"/>
              </a:spcAft>
              <a:buNone/>
            </a:pPr>
            <a:r>
              <a:rPr lang="pt-BR" sz="1400" b="0" i="0" u="none" strike="noStrike" cap="none">
                <a:solidFill>
                  <a:srgbClr val="000000"/>
                </a:solidFill>
                <a:latin typeface="Arial"/>
                <a:ea typeface="Arial"/>
                <a:cs typeface="Arial"/>
                <a:sym typeface="Arial"/>
              </a:rPr>
              <a:t>III - perceber vantagem econômica, direta ou indireta, para facilitar a alienação, permuta ou locação de bem público ou o fornecimento de serviço por ente estatal por preço inferior ao valor de mercado;</a:t>
            </a:r>
            <a:endParaRPr/>
          </a:p>
          <a:p>
            <a:pPr marL="0" marR="0" lvl="0" indent="0" algn="just" rtl="0">
              <a:lnSpc>
                <a:spcPct val="100000"/>
              </a:lnSpc>
              <a:spcBef>
                <a:spcPts val="0"/>
              </a:spcBef>
              <a:spcAft>
                <a:spcPts val="0"/>
              </a:spcAft>
              <a:buNone/>
            </a:pPr>
            <a:r>
              <a:rPr lang="pt-BR" sz="1400" b="0" i="0" u="none" strike="noStrike" cap="none">
                <a:solidFill>
                  <a:srgbClr val="000000"/>
                </a:solidFill>
                <a:latin typeface="Arial"/>
                <a:ea typeface="Arial"/>
                <a:cs typeface="Arial"/>
                <a:sym typeface="Arial"/>
              </a:rPr>
              <a:t>IV - utilizar, em obra ou serviço particular, qualquer bem móvel, de propriedade ou à disposição de qualquer das entidades referidas no art. 1º desta Lei, bem como o trabalho de servidores, de empregados ou de terceiros contratados por essas entidade</a:t>
            </a:r>
            <a:endParaRPr sz="14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0" name="Google Shape;420;p34"/>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Lei Improbidade Administrativa (Lei 8.429/1992)</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35"/>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426" name="Google Shape;426;p35"/>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27" name="Google Shape;427;p35"/>
          <p:cNvSpPr txBox="1"/>
          <p:nvPr/>
        </p:nvSpPr>
        <p:spPr>
          <a:xfrm>
            <a:off x="158100" y="934302"/>
            <a:ext cx="7468988" cy="236676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None/>
            </a:pPr>
            <a:r>
              <a:rPr lang="pt-BR" sz="1400" b="0" i="0" u="none" strike="noStrike" cap="none">
                <a:solidFill>
                  <a:srgbClr val="000000"/>
                </a:solidFill>
                <a:latin typeface="Arial"/>
                <a:ea typeface="Arial"/>
                <a:cs typeface="Arial"/>
                <a:sym typeface="Arial"/>
              </a:rPr>
              <a:t>Quanto às penalidades elencadas, cumpre-nos registrar que o ressarcimento integral do dano não se configura sansão. Trata-se, apenas, de uma reposição ao erário daquilo que lhe foi subtraído. Esse entendimento tem grande relevância nas ações de ressarcimento. Não sendo sanção a ato ilícito, as ações de ressarcimento são imprescritíveis, conforme determina o art. 37, §5º, da Constituição Federal, 48 podendo inclusive ser perseguido o patrimônio do causador do dano transferido aos seus sucessores, nos termos do art. 5º, XLV, também da Carta Maior</a:t>
            </a:r>
            <a:r>
              <a:rPr lang="pt-BR" sz="1800" b="0" i="0" u="none" strike="noStrike" cap="none">
                <a:solidFill>
                  <a:srgbClr val="000000"/>
                </a:solidFill>
                <a:latin typeface="Times New Roman"/>
                <a:ea typeface="Times New Roman"/>
                <a:cs typeface="Times New Roman"/>
                <a:sym typeface="Times New Roman"/>
              </a:rPr>
              <a:t>.</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8" name="Google Shape;428;p35"/>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Lei Improbidade Administrativa (Lei 8.429/1992)</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36"/>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434" name="Google Shape;434;p36"/>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35" name="Google Shape;435;p36"/>
          <p:cNvSpPr txBox="1"/>
          <p:nvPr/>
        </p:nvSpPr>
        <p:spPr>
          <a:xfrm>
            <a:off x="158100" y="934302"/>
            <a:ext cx="8985900" cy="306971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None/>
            </a:pPr>
            <a:r>
              <a:rPr lang="pt-BR" sz="1400" b="1" i="0" u="none" strike="noStrike" cap="none">
                <a:solidFill>
                  <a:srgbClr val="000000"/>
                </a:solidFill>
                <a:latin typeface="Arial"/>
                <a:ea typeface="Arial"/>
                <a:cs typeface="Arial"/>
                <a:sym typeface="Arial"/>
              </a:rPr>
              <a:t>Definição de agente público para fins de improbidade administrativa:</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 </a:t>
            </a:r>
            <a:endParaRPr/>
          </a:p>
          <a:p>
            <a:pPr marL="0" marR="0" lvl="0" indent="0" algn="l" rtl="0">
              <a:lnSpc>
                <a:spcPct val="107000"/>
              </a:lnSpc>
              <a:spcBef>
                <a:spcPts val="800"/>
              </a:spcBef>
              <a:spcAft>
                <a:spcPts val="0"/>
              </a:spcAft>
              <a:buNone/>
            </a:pPr>
            <a:r>
              <a:rPr lang="pt-BR" sz="1400" b="0" i="0" u="sng" strike="noStrike" cap="none">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“Art. 2º</a:t>
            </a:r>
            <a:r>
              <a:rPr lang="pt-BR" sz="1400" b="0" i="0" u="none" strike="noStrike" cap="none">
                <a:solidFill>
                  <a:srgbClr val="000000"/>
                </a:solidFill>
                <a:latin typeface="Arial"/>
                <a:ea typeface="Arial"/>
                <a:cs typeface="Arial"/>
                <a:sym typeface="Arial"/>
              </a:rPr>
              <a:t> Para os efeitos desta Lei, consideram-se agente público o agente político, o servidor público e todo aquele que exerce, ainda que transitoriamente ou sem remuneração, por eleição, nomeação, designação, contratação ou qualquer outra forma de investidura ou vínculo, mandato, cargo, emprego ou função nas entidades referidas no art. 1º desta Lei.</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None/>
            </a:pPr>
            <a:r>
              <a:rPr lang="pt-BR" sz="1400" b="0" i="0" u="none" strike="noStrike" cap="none">
                <a:solidFill>
                  <a:srgbClr val="000000"/>
                </a:solidFill>
                <a:latin typeface="Arial"/>
                <a:ea typeface="Arial"/>
                <a:cs typeface="Arial"/>
                <a:sym typeface="Arial"/>
              </a:rPr>
              <a:t>Parágrafo único. No que se refere a recursos de origem pública, sujeita-se às sanções previstas nesta Lei o particular, pessoa física ou jurídica, que celebra com a administração pública convênio, contrato de repasse, contrato de gestão, termo de parceria, termo de cooperação ou ajuste administrativo equivalente.” (NR)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8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6" name="Google Shape;436;p36"/>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Lei Improbidade Administrativa (Lei 8.429/1992)</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p37"/>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42" name="Google Shape;442;p37"/>
          <p:cNvSpPr txBox="1"/>
          <p:nvPr/>
        </p:nvSpPr>
        <p:spPr>
          <a:xfrm>
            <a:off x="168302" y="454994"/>
            <a:ext cx="6813746" cy="1759426"/>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1125"/>
              </a:spcBef>
              <a:spcAft>
                <a:spcPts val="0"/>
              </a:spcAft>
              <a:buNone/>
            </a:pPr>
            <a:r>
              <a:rPr lang="pt-BR" sz="2800" b="1" i="0" u="none" strike="noStrike" cap="none">
                <a:solidFill>
                  <a:srgbClr val="FF6C00"/>
                </a:solidFill>
                <a:latin typeface="Arial"/>
                <a:ea typeface="Arial"/>
                <a:cs typeface="Arial"/>
                <a:sym typeface="Arial"/>
              </a:rPr>
              <a:t>Responsabilidade do agente de contratações e pregoeiro</a:t>
            </a:r>
            <a:r>
              <a:rPr lang="pt-BR" sz="1800" b="1" i="0" u="none" strike="noStrike" cap="none">
                <a:solidFill>
                  <a:srgbClr val="000000"/>
                </a:solidFill>
                <a:latin typeface="Times New Roman"/>
                <a:ea typeface="Times New Roman"/>
                <a:cs typeface="Times New Roman"/>
                <a:sym typeface="Times New Roman"/>
              </a:rPr>
              <a:t>:</a:t>
            </a:r>
            <a:endParaRPr sz="2800" b="1" i="0" u="none" strike="noStrike" cap="none">
              <a:solidFill>
                <a:srgbClr val="FF6C00"/>
              </a:solidFill>
              <a:latin typeface="Arial"/>
              <a:ea typeface="Arial"/>
              <a:cs typeface="Arial"/>
              <a:sym typeface="Arial"/>
            </a:endParaRPr>
          </a:p>
          <a:p>
            <a:pPr marL="0" marR="0" lvl="0" indent="0" algn="just" rtl="0">
              <a:lnSpc>
                <a:spcPct val="100000"/>
              </a:lnSpc>
              <a:spcBef>
                <a:spcPts val="1125"/>
              </a:spcBef>
              <a:spcAft>
                <a:spcPts val="0"/>
              </a:spcAft>
              <a:buClr>
                <a:srgbClr val="000000"/>
              </a:buClr>
              <a:buSzPts val="3900"/>
              <a:buFont typeface="Arial"/>
              <a:buNone/>
            </a:pPr>
            <a:endParaRPr sz="2800" b="1" i="0" u="none" strike="noStrike" cap="none">
              <a:solidFill>
                <a:srgbClr val="FF6C00"/>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38"/>
          <p:cNvPicPr preferRelativeResize="0"/>
          <p:nvPr/>
        </p:nvPicPr>
        <p:blipFill rotWithShape="1">
          <a:blip r:embed="rId3">
            <a:alphaModFix/>
          </a:blip>
          <a:srcRect/>
          <a:stretch/>
        </p:blipFill>
        <p:spPr>
          <a:xfrm>
            <a:off x="10" y="0"/>
            <a:ext cx="9143990" cy="5143500"/>
          </a:xfrm>
          <a:prstGeom prst="rect">
            <a:avLst/>
          </a:prstGeom>
          <a:noFill/>
          <a:ln>
            <a:noFill/>
          </a:ln>
        </p:spPr>
      </p:pic>
      <p:sp>
        <p:nvSpPr>
          <p:cNvPr id="448" name="Google Shape;448;p38"/>
          <p:cNvSpPr/>
          <p:nvPr/>
        </p:nvSpPr>
        <p:spPr>
          <a:xfrm>
            <a:off x="1429657" y="802035"/>
            <a:ext cx="59290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49" name="Google Shape;449;p38"/>
          <p:cNvSpPr txBox="1"/>
          <p:nvPr/>
        </p:nvSpPr>
        <p:spPr>
          <a:xfrm>
            <a:off x="158100" y="934302"/>
            <a:ext cx="7483165" cy="319923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BR"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just" rtl="0">
              <a:lnSpc>
                <a:spcPct val="107000"/>
              </a:lnSpc>
              <a:spcBef>
                <a:spcPts val="0"/>
              </a:spcBef>
              <a:spcAft>
                <a:spcPts val="0"/>
              </a:spcAft>
              <a:buNone/>
            </a:pPr>
            <a:r>
              <a:rPr lang="pt-BR" sz="1400" b="0" i="0" u="none" strike="noStrike" cap="none" dirty="0">
                <a:solidFill>
                  <a:srgbClr val="000000"/>
                </a:solidFill>
                <a:latin typeface="Arial"/>
                <a:ea typeface="Arial"/>
                <a:cs typeface="Arial"/>
                <a:sym typeface="Arial"/>
              </a:rPr>
              <a:t>LX - </a:t>
            </a:r>
            <a:r>
              <a:rPr lang="pt-BR" sz="1400" b="1" i="0" u="none" strike="noStrike" cap="none" dirty="0">
                <a:solidFill>
                  <a:srgbClr val="000000"/>
                </a:solidFill>
                <a:latin typeface="Arial"/>
                <a:ea typeface="Arial"/>
                <a:cs typeface="Arial"/>
                <a:sym typeface="Arial"/>
              </a:rPr>
              <a:t>agente de contratação</a:t>
            </a:r>
            <a:r>
              <a:rPr lang="pt-BR" sz="1400" b="0" i="0" u="none" strike="noStrike" cap="none" dirty="0">
                <a:solidFill>
                  <a:srgbClr val="000000"/>
                </a:solidFill>
                <a:latin typeface="Arial"/>
                <a:ea typeface="Arial"/>
                <a:cs typeface="Arial"/>
                <a:sym typeface="Arial"/>
              </a:rPr>
              <a:t>: pessoa designada pela autoridade competente, entre servidores efetivos ou empregados públicos dos quadros permanentes da Administração Pública, para tomar decisões, acompanhar o trâmite da licitação, dar impulso ao procedimento licitatório e executar quaisquer outras atividades necessárias ao bom andamento do certame até a homologação.</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1925"/>
              </a:spcBef>
              <a:spcAft>
                <a:spcPts val="0"/>
              </a:spcAft>
              <a:buNone/>
            </a:pPr>
            <a:r>
              <a:rPr lang="pt-BR" sz="1400" b="0" i="0" u="none" strike="noStrike" cap="none" dirty="0">
                <a:solidFill>
                  <a:srgbClr val="000000"/>
                </a:solidFill>
                <a:latin typeface="Arial"/>
                <a:ea typeface="Arial"/>
                <a:cs typeface="Arial"/>
                <a:sym typeface="Arial"/>
              </a:rPr>
              <a:t>Art. 8º A licitação será conduzida por agente de contratação, pessoa designada pela autoridade competente, entre servidores efetivos ou empregados públicos dos quadros permanentes da Administração Pública, para tomar decisões, acompanhar o trâmite da licitação, dar impulso ao procedimento licitatório e executar quaisquer outras atividades necessárias ao bom andamento do certame até a homologação.</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1125"/>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450" name="Google Shape;450;p38"/>
          <p:cNvSpPr txBox="1"/>
          <p:nvPr/>
        </p:nvSpPr>
        <p:spPr>
          <a:xfrm>
            <a:off x="155944" y="-368596"/>
            <a:ext cx="871655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000000"/>
                </a:solidFill>
                <a:latin typeface="Arial"/>
                <a:ea typeface="Arial"/>
                <a:cs typeface="Arial"/>
                <a:sym typeface="Arial"/>
              </a:rPr>
              <a:t>Responsabilidades do agente de contratações e pregoeiro</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15997</Words>
  <Application>Microsoft Office PowerPoint</Application>
  <PresentationFormat>Apresentação na tela (16:9)</PresentationFormat>
  <Paragraphs>1095</Paragraphs>
  <Slides>196</Slides>
  <Notes>196</Notes>
  <HiddenSlides>0</HiddenSlides>
  <MMClips>0</MMClips>
  <ScaleCrop>false</ScaleCrop>
  <HeadingPairs>
    <vt:vector size="8" baseType="variant">
      <vt:variant>
        <vt:lpstr>Fontes usadas</vt:lpstr>
      </vt:variant>
      <vt:variant>
        <vt:i4>7</vt:i4>
      </vt:variant>
      <vt:variant>
        <vt:lpstr>Tema</vt:lpstr>
      </vt:variant>
      <vt:variant>
        <vt:i4>1</vt:i4>
      </vt:variant>
      <vt:variant>
        <vt:lpstr>Servidores OLE inseridos</vt:lpstr>
      </vt:variant>
      <vt:variant>
        <vt:i4>1</vt:i4>
      </vt:variant>
      <vt:variant>
        <vt:lpstr>Títulos de slides</vt:lpstr>
      </vt:variant>
      <vt:variant>
        <vt:i4>196</vt:i4>
      </vt:variant>
    </vt:vector>
  </HeadingPairs>
  <TitlesOfParts>
    <vt:vector size="205" baseType="lpstr">
      <vt:lpstr>Arial</vt:lpstr>
      <vt:lpstr>Droid Sans</vt:lpstr>
      <vt:lpstr>Arial</vt:lpstr>
      <vt:lpstr>Calibri</vt:lpstr>
      <vt:lpstr>Montserrat</vt:lpstr>
      <vt:lpstr>Times New Roman</vt:lpstr>
      <vt:lpstr>Noto Sans Symbols</vt:lpstr>
      <vt:lpstr>Simple Light</vt:lpstr>
      <vt:lpstr>Foxit PDF Document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INTRODUÇÃO</vt:lpstr>
      <vt:lpstr>INTRODUÇÃO</vt:lpstr>
      <vt:lpstr>INTRODUÇÃO</vt:lpstr>
      <vt:lpstr>INTRODUÇÃO</vt:lpstr>
      <vt:lpstr>PLANEJAMENTO ESTRATÉGICO</vt:lpstr>
      <vt:lpstr>PLANEJAMENTO ESTRATÉGICO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OBJETIVOS </vt:lpstr>
      <vt:lpstr>OBJETIVOS </vt:lpstr>
      <vt:lpstr>Apresentação do PowerPoint</vt:lpstr>
      <vt:lpstr>Apresentação do PowerPoint</vt:lpstr>
      <vt:lpstr>INTRODUÇÃO</vt:lpstr>
      <vt:lpstr>INTRODUÇÃO</vt:lpstr>
      <vt:lpstr>Apresentação do PowerPoint</vt:lpstr>
      <vt:lpstr>GOVERNANÇA PÚBLICA</vt:lpstr>
      <vt:lpstr>GOVERNANÇA PÚBLICA</vt:lpstr>
      <vt:lpstr>GOVERNANÇA PÚBLICA - PRINCÍPIOS</vt:lpstr>
      <vt:lpstr>Apresentação do PowerPoint</vt:lpstr>
      <vt:lpstr>GOVERNANÇA DAS CONTRATAÇÕES</vt:lpstr>
      <vt:lpstr>GOVERNANÇA DAS CONTRATAÇÕES</vt:lpstr>
      <vt:lpstr>GOVERNANÇA DAS CONTRATAÇÕES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OBJETIVOS PCA</vt:lpstr>
      <vt:lpstr>Pressupostos de uma Gestão Estratégica</vt:lpstr>
      <vt:lpstr>Pressupostos de uma Gestão Estratégica</vt:lpstr>
      <vt:lpstr>METAS X OBJETIVOS</vt:lpstr>
      <vt:lpstr>Embasamento do planejamento orçamentário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AGENTES ENVOLVIDOS NO PCA</vt:lpstr>
      <vt:lpstr> COMPRAS QUE FICARÃO FORA DO PCA: </vt:lpstr>
      <vt:lpstr> COMPRAS QUE FICARÃO FORA DO PCA: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DELL</cp:lastModifiedBy>
  <cp:revision>6</cp:revision>
  <dcterms:modified xsi:type="dcterms:W3CDTF">2025-01-27T19:03:06Z</dcterms:modified>
</cp:coreProperties>
</file>